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319" r:id="rId5"/>
    <p:sldId id="328" r:id="rId6"/>
    <p:sldId id="329" r:id="rId7"/>
    <p:sldId id="332" r:id="rId8"/>
    <p:sldId id="333" r:id="rId9"/>
    <p:sldId id="330" r:id="rId10"/>
    <p:sldId id="334" r:id="rId11"/>
    <p:sldId id="335" r:id="rId12"/>
    <p:sldId id="339" r:id="rId13"/>
    <p:sldId id="336" r:id="rId14"/>
    <p:sldId id="259" r:id="rId15"/>
    <p:sldId id="338" r:id="rId16"/>
    <p:sldId id="331" r:id="rId17"/>
    <p:sldId id="340" r:id="rId18"/>
    <p:sldId id="316" r:id="rId19"/>
    <p:sldId id="327" r:id="rId20"/>
    <p:sldId id="341" r:id="rId21"/>
    <p:sldId id="342" r:id="rId22"/>
    <p:sldId id="337" r:id="rId23"/>
    <p:sldId id="343" r:id="rId24"/>
    <p:sldId id="344" r:id="rId25"/>
    <p:sldId id="345" r:id="rId26"/>
    <p:sldId id="346" r:id="rId27"/>
    <p:sldId id="347" r:id="rId28"/>
    <p:sldId id="348" r:id="rId29"/>
    <p:sldId id="349" r:id="rId30"/>
    <p:sldId id="350" r:id="rId31"/>
    <p:sldId id="351" r:id="rId32"/>
    <p:sldId id="260"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1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10/10/2023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10/10/2023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10/10/2023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0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48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10/10/2023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10/10/2023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10/10/2023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10/10/2023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10/10/2023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10/10/2023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10/10/2023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10/10/2023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10/10/2023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9DA115A-4AF8-A05E-3F55-E9EAD13D2F40}"/>
              </a:ext>
            </a:extLst>
          </p:cNvPr>
          <p:cNvSpPr txBox="1"/>
          <p:nvPr/>
        </p:nvSpPr>
        <p:spPr>
          <a:xfrm>
            <a:off x="1010826" y="1524874"/>
            <a:ext cx="9638781" cy="2308324"/>
          </a:xfrm>
          <a:prstGeom prst="rect">
            <a:avLst/>
          </a:prstGeom>
          <a:noFill/>
        </p:spPr>
        <p:txBody>
          <a:bodyPr wrap="square">
            <a:spAutoFit/>
          </a:bodyPr>
          <a:lstStyle/>
          <a:p>
            <a:r>
              <a:rPr lang="es-ES" dirty="0"/>
              <a:t>Duración y Unidades/Tiempo fijas </a:t>
            </a:r>
          </a:p>
          <a:p>
            <a:endParaRPr lang="es-ES" dirty="0"/>
          </a:p>
          <a:p>
            <a:pPr algn="just"/>
            <a:r>
              <a:rPr lang="es-ES" dirty="0"/>
              <a:t>Indica que el programa es un factor limitante en el proyecto, para la actividad seleccionada la duración y el recurso de la actividad deben permanecer constantes, al actualizar el progreso del proyecto y recalcular fechas, el software da prioridad a mantener la duración de la actividad y a continuación recalcula las unidades producidas según los recursos que se tiene asignados y que también mantiene fijos. Por lo general usaremos este tipo de duración cuando usamos actividades dependientes de tarea En este caso, la variable de unidades siempre será recalculada. </a:t>
            </a:r>
            <a:endParaRPr lang="pt-BR" dirty="0"/>
          </a:p>
        </p:txBody>
      </p:sp>
      <p:pic>
        <p:nvPicPr>
          <p:cNvPr id="8" name="Imagen 7">
            <a:extLst>
              <a:ext uri="{FF2B5EF4-FFF2-40B4-BE49-F238E27FC236}">
                <a16:creationId xmlns:a16="http://schemas.microsoft.com/office/drawing/2014/main" id="{79893F20-72CF-71FB-4462-BF23B9A2FB8E}"/>
              </a:ext>
            </a:extLst>
          </p:cNvPr>
          <p:cNvPicPr>
            <a:picLocks noChangeAspect="1"/>
          </p:cNvPicPr>
          <p:nvPr/>
        </p:nvPicPr>
        <p:blipFill rotWithShape="1">
          <a:blip r:embed="rId2"/>
          <a:srcRect l="44736" t="58966" r="37885" b="33405"/>
          <a:stretch/>
        </p:blipFill>
        <p:spPr>
          <a:xfrm>
            <a:off x="4184194" y="4315744"/>
            <a:ext cx="3292044" cy="867104"/>
          </a:xfrm>
          <a:prstGeom prst="rect">
            <a:avLst/>
          </a:prstGeom>
        </p:spPr>
      </p:pic>
      <p:sp>
        <p:nvSpPr>
          <p:cNvPr id="9" name="CuadroTexto 8">
            <a:extLst>
              <a:ext uri="{FF2B5EF4-FFF2-40B4-BE49-F238E27FC236}">
                <a16:creationId xmlns:a16="http://schemas.microsoft.com/office/drawing/2014/main" id="{CE773880-CDC3-9645-B6EF-C44D31062C27}"/>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Duracion</a:t>
            </a:r>
            <a:endParaRPr lang="en-US" sz="2800" dirty="0"/>
          </a:p>
        </p:txBody>
      </p:sp>
    </p:spTree>
    <p:extLst>
      <p:ext uri="{BB962C8B-B14F-4D97-AF65-F5344CB8AC3E}">
        <p14:creationId xmlns:p14="http://schemas.microsoft.com/office/powerpoint/2010/main" val="1382497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5B897D0-543F-3E51-0FEC-4EDB5F4BFFC1}"/>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Duracion</a:t>
            </a:r>
            <a:endParaRPr lang="en-US" sz="2800" dirty="0"/>
          </a:p>
        </p:txBody>
      </p:sp>
      <p:sp>
        <p:nvSpPr>
          <p:cNvPr id="4" name="CuadroTexto 3">
            <a:extLst>
              <a:ext uri="{FF2B5EF4-FFF2-40B4-BE49-F238E27FC236}">
                <a16:creationId xmlns:a16="http://schemas.microsoft.com/office/drawing/2014/main" id="{3C03E88D-A28A-D13F-9A77-6C9DEE045A2C}"/>
              </a:ext>
            </a:extLst>
          </p:cNvPr>
          <p:cNvSpPr txBox="1"/>
          <p:nvPr/>
        </p:nvSpPr>
        <p:spPr>
          <a:xfrm>
            <a:off x="1010826" y="1361541"/>
            <a:ext cx="9812202" cy="1754326"/>
          </a:xfrm>
          <a:prstGeom prst="rect">
            <a:avLst/>
          </a:prstGeom>
          <a:noFill/>
        </p:spPr>
        <p:txBody>
          <a:bodyPr wrap="square">
            <a:spAutoFit/>
          </a:bodyPr>
          <a:lstStyle/>
          <a:p>
            <a:pPr algn="just"/>
            <a:r>
              <a:rPr lang="es-ES" dirty="0"/>
              <a:t>Unidades fijas </a:t>
            </a:r>
          </a:p>
          <a:p>
            <a:pPr algn="just"/>
            <a:endParaRPr lang="es-ES" dirty="0"/>
          </a:p>
          <a:p>
            <a:pPr algn="just"/>
            <a:r>
              <a:rPr lang="es-ES" dirty="0"/>
              <a:t>Indica que para la actividad seleccionada las unidades están fijas, es decir el presupuesto (unidades o costo) es el factor limitante; entonces, si aumentamos los recursos la duración aumenta y si disminuimos los recursos la duración disminuye. Normalmente utilizaremos este tipo de duración con actividades dependientes de recursos </a:t>
            </a:r>
            <a:endParaRPr lang="pt-BR" dirty="0"/>
          </a:p>
        </p:txBody>
      </p:sp>
      <p:pic>
        <p:nvPicPr>
          <p:cNvPr id="7" name="Imagen 6">
            <a:extLst>
              <a:ext uri="{FF2B5EF4-FFF2-40B4-BE49-F238E27FC236}">
                <a16:creationId xmlns:a16="http://schemas.microsoft.com/office/drawing/2014/main" id="{506374FA-ACFD-A6C9-08B8-A21CFDC44007}"/>
              </a:ext>
            </a:extLst>
          </p:cNvPr>
          <p:cNvPicPr>
            <a:picLocks noChangeAspect="1"/>
          </p:cNvPicPr>
          <p:nvPr/>
        </p:nvPicPr>
        <p:blipFill rotWithShape="1">
          <a:blip r:embed="rId2"/>
          <a:srcRect l="44460" t="45434" r="37678" b="46937"/>
          <a:stretch/>
        </p:blipFill>
        <p:spPr>
          <a:xfrm>
            <a:off x="4700715" y="3494238"/>
            <a:ext cx="2790570" cy="715155"/>
          </a:xfrm>
          <a:prstGeom prst="rect">
            <a:avLst/>
          </a:prstGeom>
        </p:spPr>
      </p:pic>
    </p:spTree>
    <p:extLst>
      <p:ext uri="{BB962C8B-B14F-4D97-AF65-F5344CB8AC3E}">
        <p14:creationId xmlns:p14="http://schemas.microsoft.com/office/powerpoint/2010/main" val="815441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5B897D0-543F-3E51-0FEC-4EDB5F4BFFC1}"/>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Duracion</a:t>
            </a:r>
            <a:endParaRPr lang="en-US" sz="2800" dirty="0"/>
          </a:p>
        </p:txBody>
      </p:sp>
      <p:sp>
        <p:nvSpPr>
          <p:cNvPr id="4" name="CuadroTexto 3">
            <a:extLst>
              <a:ext uri="{FF2B5EF4-FFF2-40B4-BE49-F238E27FC236}">
                <a16:creationId xmlns:a16="http://schemas.microsoft.com/office/drawing/2014/main" id="{3C03E88D-A28A-D13F-9A77-6C9DEE045A2C}"/>
              </a:ext>
            </a:extLst>
          </p:cNvPr>
          <p:cNvSpPr txBox="1"/>
          <p:nvPr/>
        </p:nvSpPr>
        <p:spPr>
          <a:xfrm>
            <a:off x="1010826" y="1361541"/>
            <a:ext cx="9812202" cy="1754326"/>
          </a:xfrm>
          <a:prstGeom prst="rect">
            <a:avLst/>
          </a:prstGeom>
          <a:noFill/>
        </p:spPr>
        <p:txBody>
          <a:bodyPr wrap="square">
            <a:spAutoFit/>
          </a:bodyPr>
          <a:lstStyle/>
          <a:p>
            <a:pPr algn="just"/>
            <a:r>
              <a:rPr lang="es-ES" dirty="0"/>
              <a:t>Unidades y duración fijas </a:t>
            </a:r>
          </a:p>
          <a:p>
            <a:pPr algn="just"/>
            <a:endParaRPr lang="es-ES" dirty="0"/>
          </a:p>
          <a:p>
            <a:pPr algn="just"/>
            <a:r>
              <a:rPr lang="es-ES" dirty="0"/>
              <a:t>Indica que para la actividad seleccionada la duración y las unidades son constantes, implica que el programa es un factor limitante del proyecto, lo cual implica que el recurso debe ser ajustado. Normalmente usaremos este tipo de duración para actividades dependientes de tarea para este ajuste se emplea la siguiente ecuación.</a:t>
            </a:r>
            <a:endParaRPr lang="pt-BR" dirty="0"/>
          </a:p>
        </p:txBody>
      </p:sp>
      <p:pic>
        <p:nvPicPr>
          <p:cNvPr id="7" name="Imagen 6">
            <a:extLst>
              <a:ext uri="{FF2B5EF4-FFF2-40B4-BE49-F238E27FC236}">
                <a16:creationId xmlns:a16="http://schemas.microsoft.com/office/drawing/2014/main" id="{506374FA-ACFD-A6C9-08B8-A21CFDC44007}"/>
              </a:ext>
            </a:extLst>
          </p:cNvPr>
          <p:cNvPicPr>
            <a:picLocks noChangeAspect="1"/>
          </p:cNvPicPr>
          <p:nvPr/>
        </p:nvPicPr>
        <p:blipFill rotWithShape="1">
          <a:blip r:embed="rId2"/>
          <a:srcRect l="49994" t="62565" r="42539" b="33207"/>
          <a:stretch/>
        </p:blipFill>
        <p:spPr>
          <a:xfrm>
            <a:off x="5016975" y="3586656"/>
            <a:ext cx="2158049" cy="733096"/>
          </a:xfrm>
          <a:prstGeom prst="rect">
            <a:avLst/>
          </a:prstGeom>
        </p:spPr>
      </p:pic>
    </p:spTree>
    <p:extLst>
      <p:ext uri="{BB962C8B-B14F-4D97-AF65-F5344CB8AC3E}">
        <p14:creationId xmlns:p14="http://schemas.microsoft.com/office/powerpoint/2010/main" val="39909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Actividad</a:t>
            </a:r>
            <a:endParaRPr lang="en-US" sz="2800" dirty="0"/>
          </a:p>
        </p:txBody>
      </p:sp>
      <p:pic>
        <p:nvPicPr>
          <p:cNvPr id="3" name="Imagen 2">
            <a:extLst>
              <a:ext uri="{FF2B5EF4-FFF2-40B4-BE49-F238E27FC236}">
                <a16:creationId xmlns:a16="http://schemas.microsoft.com/office/drawing/2014/main" id="{C60490CA-A4C9-B288-CB3B-1716A6ED2659}"/>
              </a:ext>
            </a:extLst>
          </p:cNvPr>
          <p:cNvPicPr>
            <a:picLocks noChangeAspect="1"/>
          </p:cNvPicPr>
          <p:nvPr/>
        </p:nvPicPr>
        <p:blipFill rotWithShape="1">
          <a:blip r:embed="rId2"/>
          <a:srcRect l="38666" t="31378" r="31334" b="40116"/>
          <a:stretch/>
        </p:blipFill>
        <p:spPr>
          <a:xfrm>
            <a:off x="3600296" y="2006162"/>
            <a:ext cx="4991408" cy="2845676"/>
          </a:xfrm>
          <a:prstGeom prst="rect">
            <a:avLst/>
          </a:prstGeom>
        </p:spPr>
      </p:pic>
    </p:spTree>
    <p:extLst>
      <p:ext uri="{BB962C8B-B14F-4D97-AF65-F5344CB8AC3E}">
        <p14:creationId xmlns:p14="http://schemas.microsoft.com/office/powerpoint/2010/main" val="243517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vert="horz" lIns="91440" tIns="45720" rIns="91440" bIns="45720" rtlCol="0">
            <a:normAutofit/>
          </a:bodyPr>
          <a:lstStyle/>
          <a:p>
            <a:r>
              <a:rPr lang="es-ES" sz="2800" b="1" dirty="0">
                <a:solidFill>
                  <a:srgbClr val="252626"/>
                </a:solidFill>
              </a:rPr>
              <a:t>Actividad</a:t>
            </a:r>
          </a:p>
          <a:p>
            <a:pPr algn="just"/>
            <a:endParaRPr lang="es-ES" sz="2800" dirty="0">
              <a:solidFill>
                <a:srgbClr val="252626"/>
              </a:solidFill>
            </a:endParaRPr>
          </a:p>
        </p:txBody>
      </p:sp>
      <p:pic>
        <p:nvPicPr>
          <p:cNvPr id="2" name="Imagen 1">
            <a:extLst>
              <a:ext uri="{FF2B5EF4-FFF2-40B4-BE49-F238E27FC236}">
                <a16:creationId xmlns:a16="http://schemas.microsoft.com/office/drawing/2014/main" id="{41AFC04D-5ED9-B61F-2F51-53D6A32BE233}"/>
              </a:ext>
            </a:extLst>
          </p:cNvPr>
          <p:cNvPicPr>
            <a:picLocks noChangeAspect="1"/>
          </p:cNvPicPr>
          <p:nvPr/>
        </p:nvPicPr>
        <p:blipFill rotWithShape="1">
          <a:blip r:embed="rId2"/>
          <a:srcRect l="2115" t="44138" r="30850" b="35058"/>
          <a:stretch/>
        </p:blipFill>
        <p:spPr>
          <a:xfrm>
            <a:off x="1143191" y="1933764"/>
            <a:ext cx="9905618" cy="1844567"/>
          </a:xfrm>
          <a:prstGeom prst="rect">
            <a:avLst/>
          </a:prstGeom>
        </p:spPr>
      </p:pic>
    </p:spTree>
    <p:extLst>
      <p:ext uri="{BB962C8B-B14F-4D97-AF65-F5344CB8AC3E}">
        <p14:creationId xmlns:p14="http://schemas.microsoft.com/office/powerpoint/2010/main" val="400865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Porcentaje</a:t>
            </a:r>
            <a:r>
              <a:rPr lang="en-US" sz="2800" dirty="0"/>
              <a:t> </a:t>
            </a:r>
            <a:r>
              <a:rPr lang="en-US" sz="2800" dirty="0" err="1"/>
              <a:t>Finzalizado</a:t>
            </a:r>
            <a:endParaRPr lang="en-US" sz="2800" dirty="0"/>
          </a:p>
        </p:txBody>
      </p:sp>
      <p:sp>
        <p:nvSpPr>
          <p:cNvPr id="3" name="CuadroTexto 2">
            <a:extLst>
              <a:ext uri="{FF2B5EF4-FFF2-40B4-BE49-F238E27FC236}">
                <a16:creationId xmlns:a16="http://schemas.microsoft.com/office/drawing/2014/main" id="{104A88DB-D9D4-F670-3C30-DA0D36E282FB}"/>
              </a:ext>
            </a:extLst>
          </p:cNvPr>
          <p:cNvSpPr txBox="1"/>
          <p:nvPr/>
        </p:nvSpPr>
        <p:spPr>
          <a:xfrm>
            <a:off x="1010826" y="2102520"/>
            <a:ext cx="9749139" cy="2031325"/>
          </a:xfrm>
          <a:prstGeom prst="rect">
            <a:avLst/>
          </a:prstGeom>
          <a:noFill/>
        </p:spPr>
        <p:txBody>
          <a:bodyPr wrap="square">
            <a:spAutoFit/>
          </a:bodyPr>
          <a:lstStyle/>
          <a:p>
            <a:r>
              <a:rPr lang="es-ES" u="sng" dirty="0"/>
              <a:t>Físico </a:t>
            </a:r>
          </a:p>
          <a:p>
            <a:pPr algn="just"/>
            <a:r>
              <a:rPr lang="es-ES" dirty="0"/>
              <a:t>Lo usaremos para indicar que el porcentaje de finalización de la actividad será ingresado por el usuario, esto se debe a que el progreso puede ser reportado fácilmente basados en juicios personales, para modificar el campo de porcentaje de finalización de la actividad, esta debe haber iniciado</a:t>
            </a:r>
          </a:p>
          <a:p>
            <a:pPr algn="just"/>
            <a:endParaRPr lang="es-ES" dirty="0"/>
          </a:p>
          <a:p>
            <a:pPr algn="just"/>
            <a:r>
              <a:rPr lang="es-ES" dirty="0"/>
              <a:t>Por ejemplo: si tenemos 100 metros de cable para colocar y hemos hecho 50 metros, el total es del 50%. </a:t>
            </a:r>
            <a:endParaRPr lang="pt-BR" dirty="0"/>
          </a:p>
        </p:txBody>
      </p:sp>
    </p:spTree>
    <p:extLst>
      <p:ext uri="{BB962C8B-B14F-4D97-AF65-F5344CB8AC3E}">
        <p14:creationId xmlns:p14="http://schemas.microsoft.com/office/powerpoint/2010/main" val="118459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Actividad</a:t>
            </a:r>
            <a:endParaRPr lang="en-US" sz="2800" dirty="0"/>
          </a:p>
        </p:txBody>
      </p:sp>
      <p:sp>
        <p:nvSpPr>
          <p:cNvPr id="2" name="CuadroTexto 1">
            <a:extLst>
              <a:ext uri="{FF2B5EF4-FFF2-40B4-BE49-F238E27FC236}">
                <a16:creationId xmlns:a16="http://schemas.microsoft.com/office/drawing/2014/main" id="{AD155EA9-646B-26E5-15FF-A3F0FC22A513}"/>
              </a:ext>
            </a:extLst>
          </p:cNvPr>
          <p:cNvSpPr txBox="1"/>
          <p:nvPr/>
        </p:nvSpPr>
        <p:spPr>
          <a:xfrm>
            <a:off x="1010826" y="1647947"/>
            <a:ext cx="9749139" cy="2585323"/>
          </a:xfrm>
          <a:prstGeom prst="rect">
            <a:avLst/>
          </a:prstGeom>
          <a:noFill/>
        </p:spPr>
        <p:txBody>
          <a:bodyPr wrap="square">
            <a:spAutoFit/>
          </a:bodyPr>
          <a:lstStyle/>
          <a:p>
            <a:r>
              <a:rPr lang="es-ES" dirty="0"/>
              <a:t>Duración </a:t>
            </a:r>
          </a:p>
          <a:p>
            <a:endParaRPr lang="es-ES" dirty="0"/>
          </a:p>
          <a:p>
            <a:pPr algn="just"/>
            <a:r>
              <a:rPr lang="es-ES" dirty="0"/>
              <a:t>Usaremos esta opción para especificar que el porcentaje de finalización de la actividad será calculado a partir de la duración original (o planificada) y la duración restante, esto cuando el progreso de la actividad sea reportado fácilmente en términos de los días actuales o los días de trabajos faltantes o remanentes; se calcula usando la siguiente formula. </a:t>
            </a:r>
          </a:p>
          <a:p>
            <a:pPr algn="just"/>
            <a:endParaRPr lang="es-ES" dirty="0"/>
          </a:p>
          <a:p>
            <a:pPr algn="just"/>
            <a:r>
              <a:rPr lang="es-ES" dirty="0"/>
              <a:t>Por ejemplo: hemos completado 5 días de trabajo, pero estiman que hay 6 días para que termine, entonces el porcentaje finalizado es 45%. </a:t>
            </a:r>
          </a:p>
        </p:txBody>
      </p:sp>
    </p:spTree>
    <p:extLst>
      <p:ext uri="{BB962C8B-B14F-4D97-AF65-F5344CB8AC3E}">
        <p14:creationId xmlns:p14="http://schemas.microsoft.com/office/powerpoint/2010/main" val="3155571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Actividad</a:t>
            </a:r>
            <a:endParaRPr lang="en-US" sz="2800" dirty="0"/>
          </a:p>
        </p:txBody>
      </p:sp>
      <p:sp>
        <p:nvSpPr>
          <p:cNvPr id="2" name="CuadroTexto 1">
            <a:extLst>
              <a:ext uri="{FF2B5EF4-FFF2-40B4-BE49-F238E27FC236}">
                <a16:creationId xmlns:a16="http://schemas.microsoft.com/office/drawing/2014/main" id="{AD155EA9-646B-26E5-15FF-A3F0FC22A513}"/>
              </a:ext>
            </a:extLst>
          </p:cNvPr>
          <p:cNvSpPr txBox="1"/>
          <p:nvPr/>
        </p:nvSpPr>
        <p:spPr>
          <a:xfrm>
            <a:off x="1010826" y="1498174"/>
            <a:ext cx="9749139" cy="2308324"/>
          </a:xfrm>
          <a:prstGeom prst="rect">
            <a:avLst/>
          </a:prstGeom>
          <a:noFill/>
        </p:spPr>
        <p:txBody>
          <a:bodyPr wrap="square">
            <a:spAutoFit/>
          </a:bodyPr>
          <a:lstStyle/>
          <a:p>
            <a:pPr algn="just"/>
            <a:r>
              <a:rPr lang="es-ES" dirty="0"/>
              <a:t>Unidades </a:t>
            </a:r>
          </a:p>
          <a:p>
            <a:pPr algn="just"/>
            <a:endParaRPr lang="es-ES" dirty="0"/>
          </a:p>
          <a:p>
            <a:pPr algn="just"/>
            <a:r>
              <a:rPr lang="es-ES" dirty="0"/>
              <a:t>Usaremos esta opción para especificar que el porcentaje de finalización de la actividad se calculara a partir de las unidades actuales y restantes, debido a que es mejor reportar basado en el esfuerzo de trabajo que se ha logrado y cuanto esfuerzo queda. </a:t>
            </a:r>
          </a:p>
          <a:p>
            <a:pPr algn="just"/>
            <a:endParaRPr lang="es-ES" dirty="0"/>
          </a:p>
          <a:p>
            <a:pPr algn="just"/>
            <a:r>
              <a:rPr lang="es-ES" dirty="0"/>
              <a:t>Por ejemplo: un dibujo o un informe se define como el 50% completado cuando redactó, el 70% cuando se haya completado la revisión interna y el 100% cuando lo aprobó el cliente. </a:t>
            </a:r>
          </a:p>
        </p:txBody>
      </p:sp>
      <p:pic>
        <p:nvPicPr>
          <p:cNvPr id="4" name="Imagen 3">
            <a:extLst>
              <a:ext uri="{FF2B5EF4-FFF2-40B4-BE49-F238E27FC236}">
                <a16:creationId xmlns:a16="http://schemas.microsoft.com/office/drawing/2014/main" id="{A0E7BB1B-B12E-5E0E-EA14-3BF6E125836E}"/>
              </a:ext>
            </a:extLst>
          </p:cNvPr>
          <p:cNvPicPr>
            <a:picLocks noChangeAspect="1"/>
          </p:cNvPicPr>
          <p:nvPr/>
        </p:nvPicPr>
        <p:blipFill rotWithShape="1">
          <a:blip r:embed="rId2"/>
          <a:srcRect l="1633" t="43333" r="27057" b="37012"/>
          <a:stretch/>
        </p:blipFill>
        <p:spPr>
          <a:xfrm>
            <a:off x="1010826" y="4011874"/>
            <a:ext cx="9774117" cy="1616416"/>
          </a:xfrm>
          <a:prstGeom prst="rect">
            <a:avLst/>
          </a:prstGeom>
        </p:spPr>
      </p:pic>
    </p:spTree>
    <p:extLst>
      <p:ext uri="{BB962C8B-B14F-4D97-AF65-F5344CB8AC3E}">
        <p14:creationId xmlns:p14="http://schemas.microsoft.com/office/powerpoint/2010/main" val="1784004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Actividad</a:t>
            </a:r>
            <a:endParaRPr lang="en-US" sz="2800" dirty="0"/>
          </a:p>
        </p:txBody>
      </p:sp>
      <p:pic>
        <p:nvPicPr>
          <p:cNvPr id="2" name="Imagen 1">
            <a:extLst>
              <a:ext uri="{FF2B5EF4-FFF2-40B4-BE49-F238E27FC236}">
                <a16:creationId xmlns:a16="http://schemas.microsoft.com/office/drawing/2014/main" id="{3EAC78BA-997D-9281-A991-0318C73ABDFB}"/>
              </a:ext>
            </a:extLst>
          </p:cNvPr>
          <p:cNvPicPr>
            <a:picLocks noChangeAspect="1"/>
          </p:cNvPicPr>
          <p:nvPr/>
        </p:nvPicPr>
        <p:blipFill rotWithShape="1">
          <a:blip r:embed="rId2"/>
          <a:srcRect l="18943" t="32804" r="36575" b="15517"/>
          <a:stretch/>
        </p:blipFill>
        <p:spPr>
          <a:xfrm>
            <a:off x="3553810" y="1453490"/>
            <a:ext cx="5084380" cy="3544179"/>
          </a:xfrm>
          <a:prstGeom prst="rect">
            <a:avLst/>
          </a:prstGeom>
        </p:spPr>
      </p:pic>
    </p:spTree>
    <p:extLst>
      <p:ext uri="{BB962C8B-B14F-4D97-AF65-F5344CB8AC3E}">
        <p14:creationId xmlns:p14="http://schemas.microsoft.com/office/powerpoint/2010/main" val="69045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Actividad</a:t>
            </a:r>
            <a:endParaRPr lang="en-US" sz="2800" dirty="0"/>
          </a:p>
        </p:txBody>
      </p:sp>
      <p:pic>
        <p:nvPicPr>
          <p:cNvPr id="3" name="Imagen 2">
            <a:extLst>
              <a:ext uri="{FF2B5EF4-FFF2-40B4-BE49-F238E27FC236}">
                <a16:creationId xmlns:a16="http://schemas.microsoft.com/office/drawing/2014/main" id="{E87C5B27-3D14-5F99-4FCA-6DDDA83D8388}"/>
              </a:ext>
            </a:extLst>
          </p:cNvPr>
          <p:cNvPicPr>
            <a:picLocks noChangeAspect="1"/>
          </p:cNvPicPr>
          <p:nvPr/>
        </p:nvPicPr>
        <p:blipFill>
          <a:blip r:embed="rId2"/>
          <a:stretch>
            <a:fillRect/>
          </a:stretch>
        </p:blipFill>
        <p:spPr>
          <a:xfrm>
            <a:off x="2081046" y="2024683"/>
            <a:ext cx="7906409" cy="1837869"/>
          </a:xfrm>
          <a:prstGeom prst="rect">
            <a:avLst/>
          </a:prstGeom>
        </p:spPr>
      </p:pic>
    </p:spTree>
    <p:extLst>
      <p:ext uri="{BB962C8B-B14F-4D97-AF65-F5344CB8AC3E}">
        <p14:creationId xmlns:p14="http://schemas.microsoft.com/office/powerpoint/2010/main" val="3941601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126096" y="2455584"/>
            <a:ext cx="9939807" cy="1754326"/>
          </a:xfrm>
          <a:prstGeom prst="rect">
            <a:avLst/>
          </a:prstGeom>
        </p:spPr>
        <p:txBody>
          <a:bodyPr wrap="square">
            <a:spAutoFit/>
          </a:bodyPr>
          <a:lstStyle/>
          <a:p>
            <a:pPr algn="ctr"/>
            <a:r>
              <a:rPr lang="es-ES" sz="3600" dirty="0">
                <a:solidFill>
                  <a:srgbClr val="00F3B5"/>
                </a:solidFill>
                <a:latin typeface="Prompt" panose="00000800000000000000" pitchFamily="2" charset="-34"/>
                <a:cs typeface="Prompt" panose="00000800000000000000" pitchFamily="2" charset="-34"/>
              </a:rPr>
              <a:t>Programa de Especialización </a:t>
            </a:r>
          </a:p>
          <a:p>
            <a:pPr algn="ctr"/>
            <a:r>
              <a:rPr lang="es-ES" sz="3600" dirty="0">
                <a:solidFill>
                  <a:srgbClr val="00F3B5"/>
                </a:solidFill>
                <a:latin typeface="Prompt" panose="00000800000000000000" pitchFamily="2" charset="-34"/>
                <a:cs typeface="Prompt" panose="00000800000000000000" pitchFamily="2" charset="-34"/>
              </a:rPr>
              <a:t>en Primavera P6, MS Project y </a:t>
            </a:r>
            <a:r>
              <a:rPr lang="es-ES" sz="3600" dirty="0" err="1">
                <a:solidFill>
                  <a:srgbClr val="00F3B5"/>
                </a:solidFill>
                <a:latin typeface="Prompt" panose="00000800000000000000" pitchFamily="2" charset="-34"/>
                <a:cs typeface="Prompt" panose="00000800000000000000" pitchFamily="2" charset="-34"/>
              </a:rPr>
              <a:t>Power</a:t>
            </a:r>
            <a:r>
              <a:rPr lang="es-ES" sz="3600" dirty="0">
                <a:solidFill>
                  <a:srgbClr val="00F3B5"/>
                </a:solidFill>
                <a:latin typeface="Prompt" panose="00000800000000000000" pitchFamily="2" charset="-34"/>
                <a:cs typeface="Prompt" panose="00000800000000000000" pitchFamily="2" charset="-34"/>
              </a:rPr>
              <a:t> BI</a:t>
            </a:r>
          </a:p>
          <a:p>
            <a:pPr algn="ctr"/>
            <a:r>
              <a:rPr lang="es-ES" sz="3600" dirty="0">
                <a:solidFill>
                  <a:srgbClr val="00F3B5"/>
                </a:solidFill>
                <a:latin typeface="Prompt" panose="00000800000000000000" pitchFamily="2" charset="-34"/>
                <a:cs typeface="Prompt" panose="00000800000000000000" pitchFamily="2" charset="-34"/>
              </a:rPr>
              <a:t>para Proyectos de Construcción</a:t>
            </a:r>
            <a:endParaRPr lang="es-ES" sz="3600" dirty="0">
              <a:solidFill>
                <a:schemeClr val="bg1"/>
              </a:solidFill>
              <a:latin typeface="Prompt" panose="00000800000000000000" pitchFamily="2" charset="-34"/>
              <a:cs typeface="Prompt" panose="00000800000000000000" pitchFamily="2" charset="-34"/>
            </a:endParaRP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Vinculaciones</a:t>
            </a:r>
            <a:endParaRPr lang="en-US" sz="2800" dirty="0"/>
          </a:p>
        </p:txBody>
      </p:sp>
      <p:sp>
        <p:nvSpPr>
          <p:cNvPr id="3" name="CuadroTexto 2">
            <a:extLst>
              <a:ext uri="{FF2B5EF4-FFF2-40B4-BE49-F238E27FC236}">
                <a16:creationId xmlns:a16="http://schemas.microsoft.com/office/drawing/2014/main" id="{345FAB11-3A33-EEA6-A62C-EDB291E89F63}"/>
              </a:ext>
            </a:extLst>
          </p:cNvPr>
          <p:cNvSpPr txBox="1"/>
          <p:nvPr/>
        </p:nvSpPr>
        <p:spPr>
          <a:xfrm>
            <a:off x="1010826" y="1375267"/>
            <a:ext cx="9609082" cy="2308324"/>
          </a:xfrm>
          <a:prstGeom prst="rect">
            <a:avLst/>
          </a:prstGeom>
          <a:noFill/>
        </p:spPr>
        <p:txBody>
          <a:bodyPr wrap="square">
            <a:spAutoFit/>
          </a:bodyPr>
          <a:lstStyle/>
          <a:p>
            <a:pPr algn="just"/>
            <a:r>
              <a:rPr lang="es-ES" b="1" u="sng" dirty="0"/>
              <a:t>Fin a Inicio (FS) </a:t>
            </a:r>
          </a:p>
          <a:p>
            <a:pPr algn="just"/>
            <a:r>
              <a:rPr lang="es-ES" dirty="0"/>
              <a:t>La ocurrencia del evento de inicio de la actividad 2 depende de la ocurrencia del evento de finalización de la actividad 1, la relación de estos eventos puede o no tener un desfase o </a:t>
            </a:r>
            <a:r>
              <a:rPr lang="es-ES" dirty="0" err="1"/>
              <a:t>lag</a:t>
            </a:r>
            <a:r>
              <a:rPr lang="es-ES" dirty="0"/>
              <a:t>. </a:t>
            </a:r>
          </a:p>
          <a:p>
            <a:pPr algn="just"/>
            <a:endParaRPr lang="es-ES" dirty="0"/>
          </a:p>
          <a:p>
            <a:pPr algn="just"/>
            <a:r>
              <a:rPr lang="es-ES" dirty="0"/>
              <a:t>Por ejemplo: se debe completar la tarea Preparar cimientos (A) para que el equipo pueda empezar la tarea Verter cemento (B).</a:t>
            </a:r>
          </a:p>
          <a:p>
            <a:pPr algn="just"/>
            <a:endParaRPr lang="es-ES" sz="1800" b="0" i="0" u="none" strike="noStrike" baseline="0" dirty="0">
              <a:solidFill>
                <a:srgbClr val="000000"/>
              </a:solidFill>
            </a:endParaRPr>
          </a:p>
          <a:p>
            <a:pPr algn="just"/>
            <a:endParaRPr lang="pt-BR" sz="1800" b="0" i="0" u="none" strike="noStrike" baseline="0" dirty="0">
              <a:solidFill>
                <a:srgbClr val="000000"/>
              </a:solidFill>
            </a:endParaRPr>
          </a:p>
        </p:txBody>
      </p:sp>
      <p:pic>
        <p:nvPicPr>
          <p:cNvPr id="4" name="Imagen 3">
            <a:extLst>
              <a:ext uri="{FF2B5EF4-FFF2-40B4-BE49-F238E27FC236}">
                <a16:creationId xmlns:a16="http://schemas.microsoft.com/office/drawing/2014/main" id="{7475B2CE-E0FE-851E-B987-1630988C47EB}"/>
              </a:ext>
            </a:extLst>
          </p:cNvPr>
          <p:cNvPicPr>
            <a:picLocks noChangeAspect="1"/>
          </p:cNvPicPr>
          <p:nvPr/>
        </p:nvPicPr>
        <p:blipFill rotWithShape="1">
          <a:blip r:embed="rId2"/>
          <a:srcRect t="1" b="-1069"/>
          <a:stretch/>
        </p:blipFill>
        <p:spPr>
          <a:xfrm>
            <a:off x="2425262" y="3429000"/>
            <a:ext cx="7341476" cy="1868214"/>
          </a:xfrm>
          <a:prstGeom prst="rect">
            <a:avLst/>
          </a:prstGeom>
        </p:spPr>
      </p:pic>
    </p:spTree>
    <p:extLst>
      <p:ext uri="{BB962C8B-B14F-4D97-AF65-F5344CB8AC3E}">
        <p14:creationId xmlns:p14="http://schemas.microsoft.com/office/powerpoint/2010/main" val="1979360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Vinculaciones</a:t>
            </a:r>
            <a:endParaRPr lang="en-US" sz="2800" dirty="0"/>
          </a:p>
        </p:txBody>
      </p:sp>
      <p:sp>
        <p:nvSpPr>
          <p:cNvPr id="3" name="CuadroTexto 2">
            <a:extLst>
              <a:ext uri="{FF2B5EF4-FFF2-40B4-BE49-F238E27FC236}">
                <a16:creationId xmlns:a16="http://schemas.microsoft.com/office/drawing/2014/main" id="{345FAB11-3A33-EEA6-A62C-EDB291E89F63}"/>
              </a:ext>
            </a:extLst>
          </p:cNvPr>
          <p:cNvSpPr txBox="1"/>
          <p:nvPr/>
        </p:nvSpPr>
        <p:spPr>
          <a:xfrm>
            <a:off x="1010826" y="1375267"/>
            <a:ext cx="9609082" cy="2369880"/>
          </a:xfrm>
          <a:prstGeom prst="rect">
            <a:avLst/>
          </a:prstGeom>
          <a:noFill/>
        </p:spPr>
        <p:txBody>
          <a:bodyPr wrap="square">
            <a:spAutoFit/>
          </a:bodyPr>
          <a:lstStyle>
            <a:defPPr>
              <a:defRPr lang="es-PE"/>
            </a:defPPr>
            <a:lvl1pPr algn="just"/>
          </a:lstStyle>
          <a:p>
            <a:r>
              <a:rPr lang="pt-BR" b="1" u="sng" dirty="0"/>
              <a:t>Inicio a Inicio (SS)</a:t>
            </a:r>
          </a:p>
          <a:p>
            <a:r>
              <a:rPr lang="es-ES" dirty="0"/>
              <a:t>La ocurrencia del evento de inicio de la actividad 2 depende de la ocurrencia del evento de inicio de la actividad 1, la relación de estos eventos puede o no tener un desfase o </a:t>
            </a:r>
            <a:r>
              <a:rPr lang="es-ES" dirty="0" err="1"/>
              <a:t>lag</a:t>
            </a:r>
            <a:r>
              <a:rPr lang="es-ES" dirty="0"/>
              <a:t>. </a:t>
            </a:r>
          </a:p>
          <a:p>
            <a:endParaRPr lang="es-ES" dirty="0"/>
          </a:p>
          <a:p>
            <a:r>
              <a:rPr lang="es-ES" dirty="0"/>
              <a:t>Por ejemplo:</a:t>
            </a:r>
          </a:p>
          <a:p>
            <a:r>
              <a:rPr lang="es-ES" dirty="0"/>
              <a:t>para ahorrar tiempo, desea nivelar el cemento en un extremo de los cimientos mientras aún se</a:t>
            </a:r>
          </a:p>
          <a:p>
            <a:r>
              <a:rPr lang="es-ES" dirty="0"/>
              <a:t>esté vertiendo en el otro extremo, pero la tarea Nivelar cemento (B) no puede empezar mientras</a:t>
            </a:r>
          </a:p>
          <a:p>
            <a:r>
              <a:rPr lang="es-ES" dirty="0"/>
              <a:t>no empiece también la tarea Verter cemento (B).</a:t>
            </a:r>
          </a:p>
          <a:p>
            <a:endParaRPr lang="pt-BR" dirty="0"/>
          </a:p>
        </p:txBody>
      </p:sp>
      <p:pic>
        <p:nvPicPr>
          <p:cNvPr id="6" name="Imagen 5">
            <a:extLst>
              <a:ext uri="{FF2B5EF4-FFF2-40B4-BE49-F238E27FC236}">
                <a16:creationId xmlns:a16="http://schemas.microsoft.com/office/drawing/2014/main" id="{15C32EFF-D293-0B1C-F2AE-A30DFE8285D8}"/>
              </a:ext>
            </a:extLst>
          </p:cNvPr>
          <p:cNvPicPr>
            <a:picLocks noChangeAspect="1"/>
          </p:cNvPicPr>
          <p:nvPr/>
        </p:nvPicPr>
        <p:blipFill>
          <a:blip r:embed="rId2"/>
          <a:stretch>
            <a:fillRect/>
          </a:stretch>
        </p:blipFill>
        <p:spPr>
          <a:xfrm>
            <a:off x="3299453" y="4293529"/>
            <a:ext cx="6768662" cy="566746"/>
          </a:xfrm>
          <a:prstGeom prst="rect">
            <a:avLst/>
          </a:prstGeom>
        </p:spPr>
      </p:pic>
      <p:pic>
        <p:nvPicPr>
          <p:cNvPr id="8" name="Imagen 7">
            <a:extLst>
              <a:ext uri="{FF2B5EF4-FFF2-40B4-BE49-F238E27FC236}">
                <a16:creationId xmlns:a16="http://schemas.microsoft.com/office/drawing/2014/main" id="{655B2F1D-75D5-901A-B887-4DDAB544855D}"/>
              </a:ext>
            </a:extLst>
          </p:cNvPr>
          <p:cNvPicPr>
            <a:picLocks noChangeAspect="1"/>
          </p:cNvPicPr>
          <p:nvPr/>
        </p:nvPicPr>
        <p:blipFill>
          <a:blip r:embed="rId3"/>
          <a:stretch>
            <a:fillRect/>
          </a:stretch>
        </p:blipFill>
        <p:spPr>
          <a:xfrm>
            <a:off x="2747660" y="5265459"/>
            <a:ext cx="7872248" cy="434548"/>
          </a:xfrm>
          <a:prstGeom prst="rect">
            <a:avLst/>
          </a:prstGeom>
        </p:spPr>
      </p:pic>
    </p:spTree>
    <p:extLst>
      <p:ext uri="{BB962C8B-B14F-4D97-AF65-F5344CB8AC3E}">
        <p14:creationId xmlns:p14="http://schemas.microsoft.com/office/powerpoint/2010/main" val="2292280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Vinculaciones</a:t>
            </a:r>
            <a:endParaRPr lang="en-US" sz="2800" dirty="0"/>
          </a:p>
        </p:txBody>
      </p:sp>
      <p:sp>
        <p:nvSpPr>
          <p:cNvPr id="3" name="CuadroTexto 2">
            <a:extLst>
              <a:ext uri="{FF2B5EF4-FFF2-40B4-BE49-F238E27FC236}">
                <a16:creationId xmlns:a16="http://schemas.microsoft.com/office/drawing/2014/main" id="{345FAB11-3A33-EEA6-A62C-EDB291E89F63}"/>
              </a:ext>
            </a:extLst>
          </p:cNvPr>
          <p:cNvSpPr txBox="1"/>
          <p:nvPr/>
        </p:nvSpPr>
        <p:spPr>
          <a:xfrm>
            <a:off x="1010826" y="1375267"/>
            <a:ext cx="9609082" cy="2031325"/>
          </a:xfrm>
          <a:prstGeom prst="rect">
            <a:avLst/>
          </a:prstGeom>
          <a:noFill/>
        </p:spPr>
        <p:txBody>
          <a:bodyPr wrap="square">
            <a:spAutoFit/>
          </a:bodyPr>
          <a:lstStyle/>
          <a:p>
            <a:pPr algn="just"/>
            <a:r>
              <a:rPr lang="es-ES" dirty="0"/>
              <a:t>Fin a Fin (FF)</a:t>
            </a:r>
          </a:p>
          <a:p>
            <a:pPr algn="just"/>
            <a:r>
              <a:rPr lang="es-ES" dirty="0"/>
              <a:t>La ocurrencia del evento de finalización de la actividad 2 depende de la ocurrencia del evento</a:t>
            </a:r>
          </a:p>
          <a:p>
            <a:pPr algn="just"/>
            <a:r>
              <a:rPr lang="es-ES" dirty="0"/>
              <a:t>de finalización de la actividad 1, la relación de estos eventos puede o no tener un desfase o </a:t>
            </a:r>
            <a:r>
              <a:rPr lang="es-ES" dirty="0" err="1"/>
              <a:t>lag</a:t>
            </a:r>
            <a:r>
              <a:rPr lang="es-ES" dirty="0"/>
              <a:t>.</a:t>
            </a:r>
          </a:p>
          <a:p>
            <a:pPr algn="just"/>
            <a:r>
              <a:rPr lang="es-ES" dirty="0"/>
              <a:t>Por ejemplo: el equipo está instalando el cableado del edificio y lo inspecciona al mismo tiempo.</a:t>
            </a:r>
          </a:p>
          <a:p>
            <a:pPr algn="just"/>
            <a:r>
              <a:rPr lang="es-ES" dirty="0"/>
              <a:t>Hasta que no acabe la tarea Agregar cableado (A), no podrá acabar la tarea Inspeccionar</a:t>
            </a:r>
          </a:p>
          <a:p>
            <a:pPr algn="just"/>
            <a:r>
              <a:rPr lang="es-ES" dirty="0"/>
              <a:t>instalación eléctrica (B).</a:t>
            </a:r>
            <a:endParaRPr lang="es-ES" sz="1800" b="0" i="0" u="none" strike="noStrike" baseline="0" dirty="0">
              <a:solidFill>
                <a:srgbClr val="000000"/>
              </a:solidFill>
            </a:endParaRPr>
          </a:p>
          <a:p>
            <a:pPr algn="just"/>
            <a:endParaRPr lang="pt-BR" sz="1800" b="0" i="0" u="none" strike="noStrike" baseline="0" dirty="0">
              <a:solidFill>
                <a:srgbClr val="000000"/>
              </a:solidFill>
            </a:endParaRPr>
          </a:p>
        </p:txBody>
      </p:sp>
      <p:pic>
        <p:nvPicPr>
          <p:cNvPr id="14" name="Imagen 13">
            <a:extLst>
              <a:ext uri="{FF2B5EF4-FFF2-40B4-BE49-F238E27FC236}">
                <a16:creationId xmlns:a16="http://schemas.microsoft.com/office/drawing/2014/main" id="{A1A68D8F-9396-9316-B23D-3828C0AD6493}"/>
              </a:ext>
            </a:extLst>
          </p:cNvPr>
          <p:cNvPicPr>
            <a:picLocks noChangeAspect="1"/>
          </p:cNvPicPr>
          <p:nvPr/>
        </p:nvPicPr>
        <p:blipFill>
          <a:blip r:embed="rId2"/>
          <a:stretch>
            <a:fillRect/>
          </a:stretch>
        </p:blipFill>
        <p:spPr>
          <a:xfrm>
            <a:off x="2528135" y="3739531"/>
            <a:ext cx="7135729" cy="1474839"/>
          </a:xfrm>
          <a:prstGeom prst="rect">
            <a:avLst/>
          </a:prstGeom>
        </p:spPr>
      </p:pic>
    </p:spTree>
    <p:extLst>
      <p:ext uri="{BB962C8B-B14F-4D97-AF65-F5344CB8AC3E}">
        <p14:creationId xmlns:p14="http://schemas.microsoft.com/office/powerpoint/2010/main" val="74580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Vinculaciones</a:t>
            </a:r>
            <a:endParaRPr lang="en-US" sz="2800" dirty="0"/>
          </a:p>
        </p:txBody>
      </p:sp>
      <p:sp>
        <p:nvSpPr>
          <p:cNvPr id="3" name="CuadroTexto 2">
            <a:extLst>
              <a:ext uri="{FF2B5EF4-FFF2-40B4-BE49-F238E27FC236}">
                <a16:creationId xmlns:a16="http://schemas.microsoft.com/office/drawing/2014/main" id="{345FAB11-3A33-EEA6-A62C-EDB291E89F63}"/>
              </a:ext>
            </a:extLst>
          </p:cNvPr>
          <p:cNvSpPr txBox="1"/>
          <p:nvPr/>
        </p:nvSpPr>
        <p:spPr>
          <a:xfrm>
            <a:off x="1010826" y="1375267"/>
            <a:ext cx="9609082" cy="3139321"/>
          </a:xfrm>
          <a:prstGeom prst="rect">
            <a:avLst/>
          </a:prstGeom>
          <a:noFill/>
        </p:spPr>
        <p:txBody>
          <a:bodyPr wrap="square">
            <a:spAutoFit/>
          </a:bodyPr>
          <a:lstStyle/>
          <a:p>
            <a:pPr algn="just"/>
            <a:r>
              <a:rPr lang="es-ES" dirty="0"/>
              <a:t>Inicio a Fin (SF)</a:t>
            </a:r>
          </a:p>
          <a:p>
            <a:pPr algn="just"/>
            <a:r>
              <a:rPr lang="es-ES" dirty="0"/>
              <a:t>La ocurrencia del evento de finalización de la actividad 2 depende de la ocurrencia del evento</a:t>
            </a:r>
          </a:p>
          <a:p>
            <a:pPr algn="just"/>
            <a:r>
              <a:rPr lang="es-ES" dirty="0"/>
              <a:t>de inicio de la actividad 1, la relación de estos eventos puede o no tener un desfase o </a:t>
            </a:r>
            <a:r>
              <a:rPr lang="es-ES" dirty="0" err="1"/>
              <a:t>lag</a:t>
            </a:r>
            <a:r>
              <a:rPr lang="es-ES" dirty="0"/>
              <a:t>. Por</a:t>
            </a:r>
          </a:p>
          <a:p>
            <a:pPr algn="just"/>
            <a:r>
              <a:rPr lang="es-ES" dirty="0"/>
              <a:t>ejemplo: si se quiere fertilizar un jardín, Se debe iniciar la fertilización del jardín, pero las plantas</a:t>
            </a:r>
          </a:p>
          <a:p>
            <a:pPr algn="just"/>
            <a:r>
              <a:rPr lang="es-ES" dirty="0"/>
              <a:t>deben estar húmedas, por lo que la persona B debe continuar regando las plantas hasta que la</a:t>
            </a:r>
          </a:p>
          <a:p>
            <a:pPr algn="just"/>
            <a:r>
              <a:rPr lang="es-ES" dirty="0"/>
              <a:t>persona A esté lista para fertilizarlas. La relación establece la persona A debe empezar</a:t>
            </a:r>
          </a:p>
          <a:p>
            <a:pPr algn="just"/>
            <a:r>
              <a:rPr lang="es-ES" dirty="0"/>
              <a:t>fertilizando el jardín (A) antes que la persona B pueda finalizar el riego del mismo. Debe tomarse</a:t>
            </a:r>
          </a:p>
          <a:p>
            <a:pPr algn="just"/>
            <a:r>
              <a:rPr lang="es-ES" dirty="0"/>
              <a:t>en cuenta de que la persona A puede empezar a regar en cualquier momento y que la persona</a:t>
            </a:r>
          </a:p>
          <a:p>
            <a:pPr algn="just"/>
            <a:r>
              <a:rPr lang="es-ES" dirty="0"/>
              <a:t>B puede terminar de fertilizar en cualquier momento. La relación solo liga el inicio de la actividad</a:t>
            </a:r>
          </a:p>
          <a:p>
            <a:pPr algn="just"/>
            <a:r>
              <a:rPr lang="es-ES" dirty="0"/>
              <a:t>A, al término de la actividad B.</a:t>
            </a:r>
            <a:endParaRPr lang="es-ES" sz="1800" b="0" i="0" u="none" strike="noStrike" baseline="0" dirty="0">
              <a:solidFill>
                <a:srgbClr val="000000"/>
              </a:solidFill>
            </a:endParaRPr>
          </a:p>
          <a:p>
            <a:pPr algn="just"/>
            <a:endParaRPr lang="pt-BR" sz="1800" b="0" i="0" u="none" strike="noStrike" baseline="0" dirty="0">
              <a:solidFill>
                <a:srgbClr val="000000"/>
              </a:solidFill>
            </a:endParaRPr>
          </a:p>
        </p:txBody>
      </p:sp>
      <p:pic>
        <p:nvPicPr>
          <p:cNvPr id="6" name="Imagen 5">
            <a:extLst>
              <a:ext uri="{FF2B5EF4-FFF2-40B4-BE49-F238E27FC236}">
                <a16:creationId xmlns:a16="http://schemas.microsoft.com/office/drawing/2014/main" id="{638DC149-D82C-C7DA-3340-D2FC2EEE6849}"/>
              </a:ext>
            </a:extLst>
          </p:cNvPr>
          <p:cNvPicPr>
            <a:picLocks noChangeAspect="1"/>
          </p:cNvPicPr>
          <p:nvPr/>
        </p:nvPicPr>
        <p:blipFill>
          <a:blip r:embed="rId2"/>
          <a:stretch>
            <a:fillRect/>
          </a:stretch>
        </p:blipFill>
        <p:spPr>
          <a:xfrm>
            <a:off x="2590800" y="4317519"/>
            <a:ext cx="7010400" cy="757084"/>
          </a:xfrm>
          <a:prstGeom prst="rect">
            <a:avLst/>
          </a:prstGeom>
        </p:spPr>
      </p:pic>
      <p:sp>
        <p:nvSpPr>
          <p:cNvPr id="8" name="CuadroTexto 7">
            <a:extLst>
              <a:ext uri="{FF2B5EF4-FFF2-40B4-BE49-F238E27FC236}">
                <a16:creationId xmlns:a16="http://schemas.microsoft.com/office/drawing/2014/main" id="{8C011439-E59B-5426-8B6F-B01842F4396F}"/>
              </a:ext>
            </a:extLst>
          </p:cNvPr>
          <p:cNvSpPr txBox="1"/>
          <p:nvPr/>
        </p:nvSpPr>
        <p:spPr>
          <a:xfrm>
            <a:off x="3047343" y="5271672"/>
            <a:ext cx="6097314" cy="923330"/>
          </a:xfrm>
          <a:prstGeom prst="rect">
            <a:avLst/>
          </a:prstGeom>
          <a:noFill/>
        </p:spPr>
        <p:txBody>
          <a:bodyPr wrap="square">
            <a:spAutoFit/>
          </a:bodyPr>
          <a:lstStyle/>
          <a:p>
            <a:r>
              <a:rPr lang="es-ES" b="0" i="0" dirty="0">
                <a:effectLst/>
                <a:latin typeface="-apple-system"/>
              </a:rPr>
              <a:t>la relación de inicio a fin (SF). Esto es extremadamente raro. Esto dice que el inicio de un predecesor no puede comenzar hasta el final del sucesor</a:t>
            </a:r>
            <a:endParaRPr lang="pt-BR" dirty="0"/>
          </a:p>
        </p:txBody>
      </p:sp>
    </p:spTree>
    <p:extLst>
      <p:ext uri="{BB962C8B-B14F-4D97-AF65-F5344CB8AC3E}">
        <p14:creationId xmlns:p14="http://schemas.microsoft.com/office/powerpoint/2010/main" val="206700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Vinculaciones</a:t>
            </a:r>
            <a:endParaRPr lang="en-US" sz="2800" dirty="0"/>
          </a:p>
        </p:txBody>
      </p:sp>
      <p:pic>
        <p:nvPicPr>
          <p:cNvPr id="6" name="Imagen 5">
            <a:extLst>
              <a:ext uri="{FF2B5EF4-FFF2-40B4-BE49-F238E27FC236}">
                <a16:creationId xmlns:a16="http://schemas.microsoft.com/office/drawing/2014/main" id="{3D7E0C18-6AB9-81A2-4C3D-00D6DA9C8D2D}"/>
              </a:ext>
            </a:extLst>
          </p:cNvPr>
          <p:cNvPicPr>
            <a:picLocks noChangeAspect="1"/>
          </p:cNvPicPr>
          <p:nvPr/>
        </p:nvPicPr>
        <p:blipFill>
          <a:blip r:embed="rId2"/>
          <a:stretch>
            <a:fillRect/>
          </a:stretch>
        </p:blipFill>
        <p:spPr>
          <a:xfrm>
            <a:off x="2217682" y="1699748"/>
            <a:ext cx="7756635" cy="3269318"/>
          </a:xfrm>
          <a:prstGeom prst="rect">
            <a:avLst/>
          </a:prstGeom>
        </p:spPr>
      </p:pic>
    </p:spTree>
    <p:extLst>
      <p:ext uri="{BB962C8B-B14F-4D97-AF65-F5344CB8AC3E}">
        <p14:creationId xmlns:p14="http://schemas.microsoft.com/office/powerpoint/2010/main" val="2671196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a:t>Lags y Leads</a:t>
            </a:r>
          </a:p>
        </p:txBody>
      </p:sp>
      <p:sp>
        <p:nvSpPr>
          <p:cNvPr id="8" name="CuadroTexto 7">
            <a:extLst>
              <a:ext uri="{FF2B5EF4-FFF2-40B4-BE49-F238E27FC236}">
                <a16:creationId xmlns:a16="http://schemas.microsoft.com/office/drawing/2014/main" id="{15A3F169-20EC-66F3-F1F6-307D4432C35F}"/>
              </a:ext>
            </a:extLst>
          </p:cNvPr>
          <p:cNvSpPr txBox="1"/>
          <p:nvPr/>
        </p:nvSpPr>
        <p:spPr>
          <a:xfrm>
            <a:off x="947764" y="1678036"/>
            <a:ext cx="9624849" cy="1200329"/>
          </a:xfrm>
          <a:prstGeom prst="rect">
            <a:avLst/>
          </a:prstGeom>
          <a:noFill/>
        </p:spPr>
        <p:txBody>
          <a:bodyPr wrap="square">
            <a:spAutoFit/>
          </a:bodyPr>
          <a:lstStyle/>
          <a:p>
            <a:pPr algn="just"/>
            <a:r>
              <a:rPr lang="es-ES" dirty="0"/>
              <a:t>Los Adelantos (Lead) y Retrasos (</a:t>
            </a:r>
            <a:r>
              <a:rPr lang="es-ES" dirty="0" err="1"/>
              <a:t>Lag</a:t>
            </a:r>
            <a:r>
              <a:rPr lang="es-ES" dirty="0"/>
              <a:t>) son espacios de tiempo que pueden ser necesarios ubicar en la relación de dependencia entre dos actividades con el fin de ajustar la condición de la red a ser viable y más cercana a la realidad. La necesidad de colocar un Adelanto o Retraso en la relación entre dos actividades, lo establece la naturaleza propia del trabajo que se realiza.</a:t>
            </a:r>
            <a:endParaRPr lang="pt-BR" dirty="0"/>
          </a:p>
        </p:txBody>
      </p:sp>
    </p:spTree>
    <p:extLst>
      <p:ext uri="{BB962C8B-B14F-4D97-AF65-F5344CB8AC3E}">
        <p14:creationId xmlns:p14="http://schemas.microsoft.com/office/powerpoint/2010/main" val="441817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a:t>Lags y Leads</a:t>
            </a:r>
          </a:p>
        </p:txBody>
      </p:sp>
      <p:sp>
        <p:nvSpPr>
          <p:cNvPr id="8" name="CuadroTexto 7">
            <a:extLst>
              <a:ext uri="{FF2B5EF4-FFF2-40B4-BE49-F238E27FC236}">
                <a16:creationId xmlns:a16="http://schemas.microsoft.com/office/drawing/2014/main" id="{15A3F169-20EC-66F3-F1F6-307D4432C35F}"/>
              </a:ext>
            </a:extLst>
          </p:cNvPr>
          <p:cNvSpPr txBox="1"/>
          <p:nvPr/>
        </p:nvSpPr>
        <p:spPr>
          <a:xfrm>
            <a:off x="1010826" y="1346960"/>
            <a:ext cx="9624849" cy="2308324"/>
          </a:xfrm>
          <a:prstGeom prst="rect">
            <a:avLst/>
          </a:prstGeom>
          <a:noFill/>
        </p:spPr>
        <p:txBody>
          <a:bodyPr wrap="square">
            <a:spAutoFit/>
          </a:bodyPr>
          <a:lstStyle/>
          <a:p>
            <a:r>
              <a:rPr lang="es-ES" dirty="0" err="1"/>
              <a:t>Lags</a:t>
            </a:r>
            <a:endParaRPr lang="es-ES" dirty="0"/>
          </a:p>
          <a:p>
            <a:pPr algn="just"/>
            <a:r>
              <a:rPr lang="es-ES" dirty="0"/>
              <a:t>Un </a:t>
            </a:r>
            <a:r>
              <a:rPr lang="es-ES" dirty="0" err="1"/>
              <a:t>Lag</a:t>
            </a:r>
            <a:r>
              <a:rPr lang="es-ES" dirty="0"/>
              <a:t> es un retraso de la actividad sucesora. Relaciones con una duración de </a:t>
            </a:r>
            <a:r>
              <a:rPr lang="es-ES" dirty="0" err="1"/>
              <a:t>Lag</a:t>
            </a:r>
            <a:r>
              <a:rPr lang="es-ES" dirty="0"/>
              <a:t> mayor que cero. En este caso la relación entre actividades podría ser cualquiera. Como en el punto anterior, el uso de </a:t>
            </a:r>
            <a:r>
              <a:rPr lang="es-ES" dirty="0" err="1"/>
              <a:t>lags</a:t>
            </a:r>
            <a:r>
              <a:rPr lang="es-ES" dirty="0"/>
              <a:t> implica que la lógica del cronograma no sea del todo visible llegándose a mostrar espacios </a:t>
            </a:r>
            <a:r>
              <a:rPr lang="es-ES" dirty="0" err="1"/>
              <a:t>vacios</a:t>
            </a:r>
            <a:r>
              <a:rPr lang="es-ES" dirty="0"/>
              <a:t> entre dos actividades consecutivas. Tendremos que ser capaces de sustituir un </a:t>
            </a:r>
            <a:r>
              <a:rPr lang="es-ES" dirty="0" err="1"/>
              <a:t>Lag</a:t>
            </a:r>
            <a:r>
              <a:rPr lang="es-ES" dirty="0"/>
              <a:t> por una actividad que dé visibilidad de lo que está sucediendo.</a:t>
            </a:r>
          </a:p>
          <a:p>
            <a:endParaRPr lang="es-ES" dirty="0"/>
          </a:p>
          <a:p>
            <a:r>
              <a:rPr lang="es-ES" dirty="0"/>
              <a:t>Objetivo: tener menos de un 5% del total de relaciones lógicas.</a:t>
            </a:r>
            <a:endParaRPr lang="pt-BR" dirty="0"/>
          </a:p>
        </p:txBody>
      </p:sp>
      <p:sp>
        <p:nvSpPr>
          <p:cNvPr id="16" name="CuadroTexto 15">
            <a:extLst>
              <a:ext uri="{FF2B5EF4-FFF2-40B4-BE49-F238E27FC236}">
                <a16:creationId xmlns:a16="http://schemas.microsoft.com/office/drawing/2014/main" id="{C303EA0C-BE23-D0A1-66F0-D69746EFE033}"/>
              </a:ext>
            </a:extLst>
          </p:cNvPr>
          <p:cNvSpPr txBox="1"/>
          <p:nvPr/>
        </p:nvSpPr>
        <p:spPr>
          <a:xfrm>
            <a:off x="1010826" y="4053114"/>
            <a:ext cx="9772788" cy="2031325"/>
          </a:xfrm>
          <a:prstGeom prst="rect">
            <a:avLst/>
          </a:prstGeom>
          <a:noFill/>
        </p:spPr>
        <p:txBody>
          <a:bodyPr wrap="square">
            <a:spAutoFit/>
          </a:bodyPr>
          <a:lstStyle/>
          <a:p>
            <a:r>
              <a:rPr lang="es-ES" dirty="0" err="1"/>
              <a:t>Lags</a:t>
            </a:r>
            <a:r>
              <a:rPr lang="es-ES" dirty="0"/>
              <a:t> muy largos</a:t>
            </a:r>
          </a:p>
          <a:p>
            <a:pPr algn="just"/>
            <a:r>
              <a:rPr lang="es-ES" dirty="0"/>
              <a:t>Este es uno de los criterios que deberemos de marcar a la hora de preparar nuestra primera Línea Base del Proyecto. Dependiendo de factores como la duración o el presupuesto de nuestro proyecto, podría llegar incluso a no aceptarse el uso de estas dos herramientas. A priori, podemos establecer un límite en valores igual a 10 días.</a:t>
            </a:r>
          </a:p>
          <a:p>
            <a:endParaRPr lang="es-ES" dirty="0"/>
          </a:p>
          <a:p>
            <a:r>
              <a:rPr lang="es-ES" dirty="0"/>
              <a:t>Objetivo: tener menos de un 5% del total de las actividades.</a:t>
            </a:r>
            <a:endParaRPr lang="pt-BR" dirty="0"/>
          </a:p>
        </p:txBody>
      </p:sp>
    </p:spTree>
    <p:extLst>
      <p:ext uri="{BB962C8B-B14F-4D97-AF65-F5344CB8AC3E}">
        <p14:creationId xmlns:p14="http://schemas.microsoft.com/office/powerpoint/2010/main" val="70707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a:t>Lags y Leads</a:t>
            </a:r>
          </a:p>
        </p:txBody>
      </p:sp>
      <p:sp>
        <p:nvSpPr>
          <p:cNvPr id="8" name="CuadroTexto 7">
            <a:extLst>
              <a:ext uri="{FF2B5EF4-FFF2-40B4-BE49-F238E27FC236}">
                <a16:creationId xmlns:a16="http://schemas.microsoft.com/office/drawing/2014/main" id="{15A3F169-20EC-66F3-F1F6-307D4432C35F}"/>
              </a:ext>
            </a:extLst>
          </p:cNvPr>
          <p:cNvSpPr txBox="1"/>
          <p:nvPr/>
        </p:nvSpPr>
        <p:spPr>
          <a:xfrm>
            <a:off x="1010826" y="1346960"/>
            <a:ext cx="9624849" cy="369332"/>
          </a:xfrm>
          <a:prstGeom prst="rect">
            <a:avLst/>
          </a:prstGeom>
          <a:noFill/>
        </p:spPr>
        <p:txBody>
          <a:bodyPr wrap="square">
            <a:spAutoFit/>
          </a:bodyPr>
          <a:lstStyle/>
          <a:p>
            <a:r>
              <a:rPr lang="es-ES" dirty="0" err="1"/>
              <a:t>Lags</a:t>
            </a:r>
            <a:endParaRPr lang="es-ES" dirty="0"/>
          </a:p>
        </p:txBody>
      </p:sp>
      <p:pic>
        <p:nvPicPr>
          <p:cNvPr id="1026" name="Picture 2" descr="Lag-Relationship">
            <a:extLst>
              <a:ext uri="{FF2B5EF4-FFF2-40B4-BE49-F238E27FC236}">
                <a16:creationId xmlns:a16="http://schemas.microsoft.com/office/drawing/2014/main" id="{50E13748-9111-AFE6-9CEF-6B7259C29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70" y="2488803"/>
            <a:ext cx="5814971" cy="152352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D75A13E6-F92F-CEDA-20A9-7D38E6BB7504}"/>
              </a:ext>
            </a:extLst>
          </p:cNvPr>
          <p:cNvPicPr>
            <a:picLocks noChangeAspect="1"/>
          </p:cNvPicPr>
          <p:nvPr/>
        </p:nvPicPr>
        <p:blipFill>
          <a:blip r:embed="rId3"/>
          <a:stretch>
            <a:fillRect/>
          </a:stretch>
        </p:blipFill>
        <p:spPr>
          <a:xfrm>
            <a:off x="6952593" y="1862643"/>
            <a:ext cx="4149944" cy="3718350"/>
          </a:xfrm>
          <a:prstGeom prst="rect">
            <a:avLst/>
          </a:prstGeom>
        </p:spPr>
      </p:pic>
    </p:spTree>
    <p:extLst>
      <p:ext uri="{BB962C8B-B14F-4D97-AF65-F5344CB8AC3E}">
        <p14:creationId xmlns:p14="http://schemas.microsoft.com/office/powerpoint/2010/main" val="3274758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a:t>Lags y Leads</a:t>
            </a:r>
          </a:p>
        </p:txBody>
      </p:sp>
      <p:sp>
        <p:nvSpPr>
          <p:cNvPr id="8" name="CuadroTexto 7">
            <a:extLst>
              <a:ext uri="{FF2B5EF4-FFF2-40B4-BE49-F238E27FC236}">
                <a16:creationId xmlns:a16="http://schemas.microsoft.com/office/drawing/2014/main" id="{15A3F169-20EC-66F3-F1F6-307D4432C35F}"/>
              </a:ext>
            </a:extLst>
          </p:cNvPr>
          <p:cNvSpPr txBox="1"/>
          <p:nvPr/>
        </p:nvSpPr>
        <p:spPr>
          <a:xfrm>
            <a:off x="1010826" y="1346960"/>
            <a:ext cx="9624849" cy="2031325"/>
          </a:xfrm>
          <a:prstGeom prst="rect">
            <a:avLst/>
          </a:prstGeom>
          <a:noFill/>
        </p:spPr>
        <p:txBody>
          <a:bodyPr wrap="square">
            <a:spAutoFit/>
          </a:bodyPr>
          <a:lstStyle/>
          <a:p>
            <a:r>
              <a:rPr lang="es-ES" dirty="0"/>
              <a:t>Leads (negative </a:t>
            </a:r>
            <a:r>
              <a:rPr lang="es-ES" dirty="0" err="1"/>
              <a:t>Lags</a:t>
            </a:r>
            <a:r>
              <a:rPr lang="es-ES" dirty="0"/>
              <a:t>)</a:t>
            </a:r>
          </a:p>
          <a:p>
            <a:pPr algn="just"/>
            <a:r>
              <a:rPr lang="es-ES" dirty="0"/>
              <a:t>Lead es una aceleración en la actividad sucesora y su uso podría quedar justificado sólo en actividades con una relación FS (</a:t>
            </a:r>
            <a:r>
              <a:rPr lang="es-ES" dirty="0" err="1"/>
              <a:t>Finish</a:t>
            </a:r>
            <a:r>
              <a:rPr lang="es-ES" dirty="0"/>
              <a:t> </a:t>
            </a:r>
            <a:r>
              <a:rPr lang="es-ES" dirty="0" err="1"/>
              <a:t>to</a:t>
            </a:r>
            <a:r>
              <a:rPr lang="es-ES" dirty="0"/>
              <a:t> </a:t>
            </a:r>
            <a:r>
              <a:rPr lang="es-ES" dirty="0" err="1"/>
              <a:t>Start</a:t>
            </a:r>
            <a:r>
              <a:rPr lang="es-ES" dirty="0"/>
              <a:t> o Fin a Comienzo). En otras palabras, un Lead es un </a:t>
            </a:r>
            <a:r>
              <a:rPr lang="es-ES" dirty="0" err="1"/>
              <a:t>Lag</a:t>
            </a:r>
            <a:r>
              <a:rPr lang="es-ES" dirty="0"/>
              <a:t> con una duración menor que cero. El uso de leads implica </a:t>
            </a:r>
            <a:r>
              <a:rPr lang="es-ES" dirty="0" err="1"/>
              <a:t>intrazabilidad</a:t>
            </a:r>
            <a:r>
              <a:rPr lang="es-ES" dirty="0"/>
              <a:t> del cronograma ya que se pierde la visibilidad de cómo se desarrollan los trabajos.</a:t>
            </a:r>
          </a:p>
          <a:p>
            <a:endParaRPr lang="es-ES" dirty="0"/>
          </a:p>
          <a:p>
            <a:r>
              <a:rPr lang="es-ES" dirty="0"/>
              <a:t>Objetivo: tener menos de un 1% del total de relaciones lógicas.</a:t>
            </a:r>
            <a:endParaRPr lang="pt-BR" dirty="0"/>
          </a:p>
        </p:txBody>
      </p:sp>
      <p:pic>
        <p:nvPicPr>
          <p:cNvPr id="2" name="Imagen 1">
            <a:extLst>
              <a:ext uri="{FF2B5EF4-FFF2-40B4-BE49-F238E27FC236}">
                <a16:creationId xmlns:a16="http://schemas.microsoft.com/office/drawing/2014/main" id="{E3D0D392-09ED-34E3-4A4D-F0A0AACD52E4}"/>
              </a:ext>
            </a:extLst>
          </p:cNvPr>
          <p:cNvPicPr>
            <a:picLocks noChangeAspect="1"/>
          </p:cNvPicPr>
          <p:nvPr/>
        </p:nvPicPr>
        <p:blipFill>
          <a:blip r:embed="rId2"/>
          <a:stretch>
            <a:fillRect/>
          </a:stretch>
        </p:blipFill>
        <p:spPr>
          <a:xfrm>
            <a:off x="1996171" y="3786385"/>
            <a:ext cx="4697471" cy="1724655"/>
          </a:xfrm>
          <a:prstGeom prst="rect">
            <a:avLst/>
          </a:prstGeom>
        </p:spPr>
      </p:pic>
      <p:pic>
        <p:nvPicPr>
          <p:cNvPr id="3" name="Imagen 2">
            <a:extLst>
              <a:ext uri="{FF2B5EF4-FFF2-40B4-BE49-F238E27FC236}">
                <a16:creationId xmlns:a16="http://schemas.microsoft.com/office/drawing/2014/main" id="{D4E261E7-CAF3-2342-AB11-DCC2BFE954A4}"/>
              </a:ext>
            </a:extLst>
          </p:cNvPr>
          <p:cNvPicPr>
            <a:picLocks noChangeAspect="1"/>
          </p:cNvPicPr>
          <p:nvPr/>
        </p:nvPicPr>
        <p:blipFill>
          <a:blip r:embed="rId3"/>
          <a:stretch>
            <a:fillRect/>
          </a:stretch>
        </p:blipFill>
        <p:spPr>
          <a:xfrm>
            <a:off x="7296748" y="3047209"/>
            <a:ext cx="3562937" cy="3257414"/>
          </a:xfrm>
          <a:prstGeom prst="rect">
            <a:avLst/>
          </a:prstGeom>
        </p:spPr>
      </p:pic>
    </p:spTree>
    <p:extLst>
      <p:ext uri="{BB962C8B-B14F-4D97-AF65-F5344CB8AC3E}">
        <p14:creationId xmlns:p14="http://schemas.microsoft.com/office/powerpoint/2010/main" val="2342248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Holguras</a:t>
            </a:r>
            <a:endParaRPr lang="en-US" sz="2800" dirty="0"/>
          </a:p>
        </p:txBody>
      </p:sp>
      <p:sp>
        <p:nvSpPr>
          <p:cNvPr id="8" name="CuadroTexto 7">
            <a:extLst>
              <a:ext uri="{FF2B5EF4-FFF2-40B4-BE49-F238E27FC236}">
                <a16:creationId xmlns:a16="http://schemas.microsoft.com/office/drawing/2014/main" id="{15A3F169-20EC-66F3-F1F6-307D4432C35F}"/>
              </a:ext>
            </a:extLst>
          </p:cNvPr>
          <p:cNvSpPr txBox="1"/>
          <p:nvPr/>
        </p:nvSpPr>
        <p:spPr>
          <a:xfrm>
            <a:off x="1010826" y="2135236"/>
            <a:ext cx="9624849" cy="1754326"/>
          </a:xfrm>
          <a:prstGeom prst="rect">
            <a:avLst/>
          </a:prstGeom>
          <a:noFill/>
        </p:spPr>
        <p:txBody>
          <a:bodyPr wrap="square">
            <a:spAutoFit/>
          </a:bodyPr>
          <a:lstStyle/>
          <a:p>
            <a:r>
              <a:rPr lang="es-ES" dirty="0"/>
              <a:t>Holguras muy grandes</a:t>
            </a:r>
          </a:p>
          <a:p>
            <a:pPr algn="just"/>
            <a:r>
              <a:rPr lang="es-ES" dirty="0"/>
              <a:t>Éste es otro de los criterios que se deben definir al comienzo del proyecto, dependiendo de la naturaleza del mismo. En nuestro caso, consideramos como holguras muy grandes aquellas mayores que 120 días laborables (6 meses).</a:t>
            </a:r>
          </a:p>
          <a:p>
            <a:endParaRPr lang="es-ES" dirty="0"/>
          </a:p>
          <a:p>
            <a:r>
              <a:rPr lang="es-ES" dirty="0"/>
              <a:t>Objetivo: tener menos del 1% de las actividades.</a:t>
            </a:r>
            <a:endParaRPr lang="pt-BR" dirty="0"/>
          </a:p>
        </p:txBody>
      </p:sp>
    </p:spTree>
    <p:extLst>
      <p:ext uri="{BB962C8B-B14F-4D97-AF65-F5344CB8AC3E}">
        <p14:creationId xmlns:p14="http://schemas.microsoft.com/office/powerpoint/2010/main" val="294981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4</a:t>
            </a:r>
          </a:p>
        </p:txBody>
      </p:sp>
      <p:sp>
        <p:nvSpPr>
          <p:cNvPr id="5" name="CuadroTexto 4"/>
          <p:cNvSpPr txBox="1"/>
          <p:nvPr/>
        </p:nvSpPr>
        <p:spPr>
          <a:xfrm>
            <a:off x="1087719" y="3611490"/>
            <a:ext cx="6691357"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Planificación de Proyectos de </a:t>
            </a:r>
            <a:r>
              <a:rPr lang="es-ES" dirty="0" err="1">
                <a:solidFill>
                  <a:schemeClr val="bg1"/>
                </a:solidFill>
                <a:latin typeface="Prompt" panose="00000800000000000000" pitchFamily="2" charset="-34"/>
                <a:cs typeface="Prompt" panose="00000800000000000000" pitchFamily="2" charset="-34"/>
              </a:rPr>
              <a:t>Construccion</a:t>
            </a:r>
            <a:r>
              <a:rPr lang="es-ES" dirty="0"/>
              <a:t> Generales</a:t>
            </a: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Holguras</a:t>
            </a:r>
            <a:endParaRPr lang="en-US" sz="2800" dirty="0"/>
          </a:p>
        </p:txBody>
      </p:sp>
      <p:sp>
        <p:nvSpPr>
          <p:cNvPr id="8" name="CuadroTexto 7">
            <a:extLst>
              <a:ext uri="{FF2B5EF4-FFF2-40B4-BE49-F238E27FC236}">
                <a16:creationId xmlns:a16="http://schemas.microsoft.com/office/drawing/2014/main" id="{15A3F169-20EC-66F3-F1F6-307D4432C35F}"/>
              </a:ext>
            </a:extLst>
          </p:cNvPr>
          <p:cNvSpPr txBox="1"/>
          <p:nvPr/>
        </p:nvSpPr>
        <p:spPr>
          <a:xfrm>
            <a:off x="1010826" y="1630739"/>
            <a:ext cx="9624849" cy="2862322"/>
          </a:xfrm>
          <a:prstGeom prst="rect">
            <a:avLst/>
          </a:prstGeom>
          <a:noFill/>
        </p:spPr>
        <p:txBody>
          <a:bodyPr wrap="square">
            <a:spAutoFit/>
          </a:bodyPr>
          <a:lstStyle/>
          <a:p>
            <a:r>
              <a:rPr lang="es-ES" dirty="0"/>
              <a:t>Holguras negativas</a:t>
            </a:r>
          </a:p>
          <a:p>
            <a:pPr algn="just"/>
            <a:r>
              <a:rPr lang="es-ES" dirty="0"/>
              <a:t>Actividades con una Holgura Total (Total </a:t>
            </a:r>
            <a:r>
              <a:rPr lang="es-ES" dirty="0" err="1"/>
              <a:t>Float</a:t>
            </a:r>
            <a:r>
              <a:rPr lang="es-ES" dirty="0"/>
              <a:t>) menos que cero son las que pertenecen a este grupo. Las holguras negativas se dan en aquellos proyectos que están en progreso y cuyas restricciones fuertes se han sobrepasado. En otras palabras, debido a la actualización de nuestro cronograma nuestra nueva fecha planeada de finalización de trabajos supera la fecha prevista contractualmente, la cual se fijó mediante un </a:t>
            </a:r>
            <a:r>
              <a:rPr lang="es-ES" dirty="0" err="1"/>
              <a:t>constraint</a:t>
            </a:r>
            <a:r>
              <a:rPr lang="es-ES" dirty="0"/>
              <a:t> </a:t>
            </a:r>
            <a:r>
              <a:rPr lang="es-ES" dirty="0" err="1"/>
              <a:t>Mandatory</a:t>
            </a:r>
            <a:r>
              <a:rPr lang="es-ES" dirty="0"/>
              <a:t> </a:t>
            </a:r>
            <a:r>
              <a:rPr lang="es-ES" dirty="0" err="1"/>
              <a:t>Finis</a:t>
            </a:r>
            <a:r>
              <a:rPr lang="es-ES" dirty="0"/>
              <a:t>, por ejemplo. En aquellos cronogramas donde no se haya aprobado por el cliente un cambio en las fechas contractuales y donde incurramos en retrasos, el porcentaje de holguras negativas será muy alto.</a:t>
            </a:r>
          </a:p>
          <a:p>
            <a:endParaRPr lang="es-ES" dirty="0"/>
          </a:p>
          <a:p>
            <a:r>
              <a:rPr lang="es-ES" dirty="0"/>
              <a:t>Objetivo: tener menos del 1% del total de actividades.</a:t>
            </a:r>
            <a:endParaRPr lang="pt-BR" dirty="0"/>
          </a:p>
        </p:txBody>
      </p:sp>
    </p:spTree>
    <p:extLst>
      <p:ext uri="{BB962C8B-B14F-4D97-AF65-F5344CB8AC3E}">
        <p14:creationId xmlns:p14="http://schemas.microsoft.com/office/powerpoint/2010/main" val="849728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Holguras</a:t>
            </a:r>
            <a:endParaRPr lang="en-US" sz="2800" dirty="0"/>
          </a:p>
        </p:txBody>
      </p:sp>
      <p:sp>
        <p:nvSpPr>
          <p:cNvPr id="8" name="CuadroTexto 7">
            <a:extLst>
              <a:ext uri="{FF2B5EF4-FFF2-40B4-BE49-F238E27FC236}">
                <a16:creationId xmlns:a16="http://schemas.microsoft.com/office/drawing/2014/main" id="{15A3F169-20EC-66F3-F1F6-307D4432C35F}"/>
              </a:ext>
            </a:extLst>
          </p:cNvPr>
          <p:cNvSpPr txBox="1"/>
          <p:nvPr/>
        </p:nvSpPr>
        <p:spPr>
          <a:xfrm>
            <a:off x="1010826" y="1630739"/>
            <a:ext cx="9624849" cy="2862322"/>
          </a:xfrm>
          <a:prstGeom prst="rect">
            <a:avLst/>
          </a:prstGeom>
          <a:noFill/>
        </p:spPr>
        <p:txBody>
          <a:bodyPr wrap="square">
            <a:spAutoFit/>
          </a:bodyPr>
          <a:lstStyle/>
          <a:p>
            <a:r>
              <a:rPr lang="es-ES" dirty="0"/>
              <a:t>Holguras negativas</a:t>
            </a:r>
          </a:p>
          <a:p>
            <a:pPr algn="just"/>
            <a:r>
              <a:rPr lang="es-ES" dirty="0"/>
              <a:t>Actividades con una Holgura Total (Total </a:t>
            </a:r>
            <a:r>
              <a:rPr lang="es-ES" dirty="0" err="1"/>
              <a:t>Float</a:t>
            </a:r>
            <a:r>
              <a:rPr lang="es-ES" dirty="0"/>
              <a:t>) menos que cero son las que pertenecen a este grupo. Las holguras negativas se dan en aquellos proyectos que están en progreso y cuyas restricciones fuertes se han sobrepasado. En otras palabras, debido a la actualización de nuestro cronograma nuestra nueva fecha planeada de finalización de trabajos supera la fecha prevista contractualmente, la cual se fijó mediante un </a:t>
            </a:r>
            <a:r>
              <a:rPr lang="es-ES" dirty="0" err="1"/>
              <a:t>constraint</a:t>
            </a:r>
            <a:r>
              <a:rPr lang="es-ES" dirty="0"/>
              <a:t> </a:t>
            </a:r>
            <a:r>
              <a:rPr lang="es-ES" dirty="0" err="1"/>
              <a:t>Mandatory</a:t>
            </a:r>
            <a:r>
              <a:rPr lang="es-ES" dirty="0"/>
              <a:t> </a:t>
            </a:r>
            <a:r>
              <a:rPr lang="es-ES" dirty="0" err="1"/>
              <a:t>Finis</a:t>
            </a:r>
            <a:r>
              <a:rPr lang="es-ES" dirty="0"/>
              <a:t>, por ejemplo. En aquellos cronogramas donde no se haya aprobado por el cliente un cambio en las fechas contractuales y donde incurramos en retrasos, el porcentaje de holguras negativas será muy alto.</a:t>
            </a:r>
          </a:p>
          <a:p>
            <a:endParaRPr lang="es-ES" dirty="0"/>
          </a:p>
          <a:p>
            <a:r>
              <a:rPr lang="es-ES" dirty="0"/>
              <a:t>Objetivo: tener menos del 1% del total de actividades.</a:t>
            </a:r>
            <a:endParaRPr lang="pt-BR" dirty="0"/>
          </a:p>
        </p:txBody>
      </p:sp>
    </p:spTree>
    <p:extLst>
      <p:ext uri="{BB962C8B-B14F-4D97-AF65-F5344CB8AC3E}">
        <p14:creationId xmlns:p14="http://schemas.microsoft.com/office/powerpoint/2010/main" val="2899152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Actividad</a:t>
            </a:r>
            <a:endParaRPr lang="en-US" sz="2800" dirty="0"/>
          </a:p>
        </p:txBody>
      </p:sp>
      <p:sp>
        <p:nvSpPr>
          <p:cNvPr id="3" name="CuadroTexto 2">
            <a:extLst>
              <a:ext uri="{FF2B5EF4-FFF2-40B4-BE49-F238E27FC236}">
                <a16:creationId xmlns:a16="http://schemas.microsoft.com/office/drawing/2014/main" id="{345FAB11-3A33-EEA6-A62C-EDB291E89F63}"/>
              </a:ext>
            </a:extLst>
          </p:cNvPr>
          <p:cNvSpPr txBox="1"/>
          <p:nvPr/>
        </p:nvSpPr>
        <p:spPr>
          <a:xfrm>
            <a:off x="1010826" y="1375267"/>
            <a:ext cx="9609082" cy="3416320"/>
          </a:xfrm>
          <a:prstGeom prst="rect">
            <a:avLst/>
          </a:prstGeom>
          <a:noFill/>
        </p:spPr>
        <p:txBody>
          <a:bodyPr wrap="square">
            <a:spAutoFit/>
          </a:bodyPr>
          <a:lstStyle/>
          <a:p>
            <a:r>
              <a:rPr lang="es-ES" dirty="0"/>
              <a:t>Definiciones : </a:t>
            </a:r>
          </a:p>
          <a:p>
            <a:pPr algn="just"/>
            <a:r>
              <a:rPr lang="es-ES" dirty="0"/>
              <a:t>Es el elemento fundamental de trabajo de un proyecto. Son el nivel más bajo de la estructura analítica de proyecto (EAP-WBS) y la menor subdivisión de trabajo que interesa directamente al gerente de proyecto.</a:t>
            </a:r>
          </a:p>
          <a:p>
            <a:pPr algn="just"/>
            <a:endParaRPr lang="es-ES" dirty="0"/>
          </a:p>
          <a:p>
            <a:pPr algn="just"/>
            <a:r>
              <a:rPr lang="es-ES" dirty="0"/>
              <a:t>Características principales  Es la unidad de trabajo más detallada de un proyecto.  Contiene todos los detalles sobre el trabajo a ser ejecutado.  Todas las actividades poseen dos eventos el de inicio y el de fin, la única excepción son las actividades “Hitos” (</a:t>
            </a:r>
            <a:r>
              <a:rPr lang="es-ES" dirty="0" err="1"/>
              <a:t>Milestones</a:t>
            </a:r>
            <a:r>
              <a:rPr lang="es-ES" dirty="0"/>
              <a:t>, que son actividades de duración cero, y en el caso de primavera omiten o el inicio o el termino dependiendo del tipo de hito que se escoja).  </a:t>
            </a:r>
          </a:p>
          <a:p>
            <a:pPr algn="just"/>
            <a:endParaRPr lang="es-ES" dirty="0"/>
          </a:p>
          <a:p>
            <a:pPr algn="just"/>
            <a:r>
              <a:rPr lang="es-ES" dirty="0"/>
              <a:t>La duración de una actividad se determina por la diferencia entre finalización y/o inicio de la actividad más 1 (uno).  </a:t>
            </a:r>
            <a:endParaRPr lang="pt-BR" dirty="0"/>
          </a:p>
        </p:txBody>
      </p:sp>
    </p:spTree>
    <p:extLst>
      <p:ext uri="{BB962C8B-B14F-4D97-AF65-F5344CB8AC3E}">
        <p14:creationId xmlns:p14="http://schemas.microsoft.com/office/powerpoint/2010/main" val="240288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Componentes</a:t>
            </a:r>
            <a:r>
              <a:rPr lang="en-US" sz="2800" dirty="0"/>
              <a:t> de la </a:t>
            </a:r>
            <a:r>
              <a:rPr lang="en-US" sz="2800" dirty="0" err="1"/>
              <a:t>Actividad</a:t>
            </a:r>
            <a:endParaRPr lang="en-US" sz="2800" dirty="0"/>
          </a:p>
        </p:txBody>
      </p:sp>
      <p:sp>
        <p:nvSpPr>
          <p:cNvPr id="4" name="CuadroTexto 3">
            <a:extLst>
              <a:ext uri="{FF2B5EF4-FFF2-40B4-BE49-F238E27FC236}">
                <a16:creationId xmlns:a16="http://schemas.microsoft.com/office/drawing/2014/main" id="{BB58B9C6-9277-78B2-ACB6-01CCA2D0E4C2}"/>
              </a:ext>
            </a:extLst>
          </p:cNvPr>
          <p:cNvSpPr txBox="1"/>
          <p:nvPr/>
        </p:nvSpPr>
        <p:spPr>
          <a:xfrm>
            <a:off x="1010826" y="1630823"/>
            <a:ext cx="9743090" cy="3970318"/>
          </a:xfrm>
          <a:prstGeom prst="rect">
            <a:avLst/>
          </a:prstGeom>
          <a:noFill/>
        </p:spPr>
        <p:txBody>
          <a:bodyPr wrap="square">
            <a:spAutoFit/>
          </a:bodyPr>
          <a:lstStyle/>
          <a:p>
            <a:pPr algn="just"/>
            <a:r>
              <a:rPr lang="es-ES" dirty="0"/>
              <a:t>Códigos de actividad: son herramientas que permiten clasificar y categorizar las actividades de acuerdo con las necesidades de la organización y del proyecto. • Tipo de actividad: Siempre debe ser definido. Estos tipos permiten controlar el cálculo de la duración de una actividad y/o fechas.</a:t>
            </a:r>
          </a:p>
          <a:p>
            <a:pPr algn="just"/>
            <a:endParaRPr lang="es-ES" dirty="0"/>
          </a:p>
          <a:p>
            <a:pPr algn="just"/>
            <a:r>
              <a:rPr lang="es-ES" dirty="0"/>
              <a:t>Tipo de duración: Es un ajuste que permite controlar como son sincronizadas la duración, las unidades de tiempo y las unidades de recurso/tiempo con las actividades de manera que la siguiente ecuación sea siempre verdadera para todas las actividades:</a:t>
            </a:r>
          </a:p>
          <a:p>
            <a:pPr algn="just"/>
            <a:r>
              <a:rPr lang="es-ES" dirty="0"/>
              <a:t>  </a:t>
            </a:r>
            <a:br>
              <a:rPr lang="es-ES" dirty="0"/>
            </a:br>
            <a:r>
              <a:rPr lang="es-ES" dirty="0"/>
              <a:t>  </a:t>
            </a:r>
          </a:p>
          <a:p>
            <a:pPr algn="just"/>
            <a:br>
              <a:rPr lang="es-ES" dirty="0"/>
            </a:br>
            <a:endParaRPr lang="es-ES" dirty="0"/>
          </a:p>
          <a:p>
            <a:pPr algn="just"/>
            <a:r>
              <a:rPr lang="es-ES" dirty="0"/>
              <a:t>Duración (</a:t>
            </a:r>
            <a:r>
              <a:rPr lang="es-ES" dirty="0" err="1"/>
              <a:t>Dur</a:t>
            </a:r>
            <a:r>
              <a:rPr lang="es-ES" dirty="0"/>
              <a:t>): Plazo para la ejecución de la actividad. </a:t>
            </a:r>
          </a:p>
          <a:p>
            <a:pPr algn="just"/>
            <a:r>
              <a:rPr lang="es-ES" dirty="0"/>
              <a:t>Unidades (Unid): Esfuerzo de trabajo en cantidad de unidades. </a:t>
            </a:r>
          </a:p>
          <a:p>
            <a:pPr algn="just"/>
            <a:r>
              <a:rPr lang="es-ES" dirty="0"/>
              <a:t>Recurso (RECURSO): Asignación del esfuerzo del trabajo, o productividad. </a:t>
            </a:r>
            <a:endParaRPr lang="pt-BR" dirty="0"/>
          </a:p>
        </p:txBody>
      </p:sp>
      <p:pic>
        <p:nvPicPr>
          <p:cNvPr id="7" name="Imagen 6">
            <a:extLst>
              <a:ext uri="{FF2B5EF4-FFF2-40B4-BE49-F238E27FC236}">
                <a16:creationId xmlns:a16="http://schemas.microsoft.com/office/drawing/2014/main" id="{CA0E9F72-8EF6-359C-3C59-1C4E2CABD566}"/>
              </a:ext>
            </a:extLst>
          </p:cNvPr>
          <p:cNvPicPr>
            <a:picLocks noChangeAspect="1"/>
          </p:cNvPicPr>
          <p:nvPr/>
        </p:nvPicPr>
        <p:blipFill rotWithShape="1">
          <a:blip r:embed="rId2"/>
          <a:srcRect l="45908" t="54224" r="36023" b="40689"/>
          <a:stretch/>
        </p:blipFill>
        <p:spPr>
          <a:xfrm>
            <a:off x="4887310" y="3773858"/>
            <a:ext cx="3652107" cy="616839"/>
          </a:xfrm>
          <a:prstGeom prst="rect">
            <a:avLst/>
          </a:prstGeom>
        </p:spPr>
      </p:pic>
    </p:spTree>
    <p:extLst>
      <p:ext uri="{BB962C8B-B14F-4D97-AF65-F5344CB8AC3E}">
        <p14:creationId xmlns:p14="http://schemas.microsoft.com/office/powerpoint/2010/main" val="3241399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Actividad</a:t>
            </a:r>
            <a:endParaRPr lang="en-US" sz="2800" dirty="0"/>
          </a:p>
        </p:txBody>
      </p:sp>
      <p:sp>
        <p:nvSpPr>
          <p:cNvPr id="4" name="CuadroTexto 3">
            <a:extLst>
              <a:ext uri="{FF2B5EF4-FFF2-40B4-BE49-F238E27FC236}">
                <a16:creationId xmlns:a16="http://schemas.microsoft.com/office/drawing/2014/main" id="{552085B7-6A9B-BCF2-0D08-E1D03D19F91E}"/>
              </a:ext>
            </a:extLst>
          </p:cNvPr>
          <p:cNvSpPr txBox="1"/>
          <p:nvPr/>
        </p:nvSpPr>
        <p:spPr>
          <a:xfrm>
            <a:off x="1010826" y="1674674"/>
            <a:ext cx="9630898" cy="2862322"/>
          </a:xfrm>
          <a:prstGeom prst="rect">
            <a:avLst/>
          </a:prstGeom>
          <a:noFill/>
        </p:spPr>
        <p:txBody>
          <a:bodyPr wrap="square">
            <a:spAutoFit/>
          </a:bodyPr>
          <a:lstStyle/>
          <a:p>
            <a:pPr algn="just"/>
            <a:r>
              <a:rPr lang="es-ES" dirty="0"/>
              <a:t>Tarea dependiente (</a:t>
            </a:r>
            <a:r>
              <a:rPr lang="es-ES" dirty="0" err="1"/>
              <a:t>Task</a:t>
            </a:r>
            <a:r>
              <a:rPr lang="es-ES" dirty="0"/>
              <a:t> </a:t>
            </a:r>
            <a:r>
              <a:rPr lang="es-ES" dirty="0" err="1"/>
              <a:t>Dependent</a:t>
            </a:r>
            <a:r>
              <a:rPr lang="es-ES" dirty="0"/>
              <a:t>) Indica que los recursos de una actividad son programados para trabajar en aquella actividad de acuerdo al calendario de la actividad, en vez de seguir los calendarios de los recursos atribuidos a ella. Usted usara este tipo de actividades cuando diversos recursos asignados a una misma actividad precisan trabajar juntos. </a:t>
            </a:r>
          </a:p>
          <a:p>
            <a:pPr algn="just"/>
            <a:endParaRPr lang="es-ES" dirty="0"/>
          </a:p>
          <a:p>
            <a:pPr algn="just"/>
            <a:r>
              <a:rPr lang="es-ES" dirty="0"/>
              <a:t>Dependencia de recurso (</a:t>
            </a:r>
            <a:r>
              <a:rPr lang="es-ES" dirty="0" err="1"/>
              <a:t>Resource</a:t>
            </a:r>
            <a:r>
              <a:rPr lang="es-ES" dirty="0"/>
              <a:t> </a:t>
            </a:r>
            <a:r>
              <a:rPr lang="es-ES" dirty="0" err="1"/>
              <a:t>Dependent</a:t>
            </a:r>
            <a:r>
              <a:rPr lang="es-ES" dirty="0"/>
              <a:t>) Indica que cada recurso de la actividad es programado siguiendo su calendario y no el de la actividad, este tipo de actividad es más usado cuando la duración de la actividad depende de la disponibilidad de los recursos atribuidos. Usted usara este tipo de actividad cuando los diversos recursos asignados a una misma actividad pueden trabajar de forma independiente. </a:t>
            </a:r>
          </a:p>
        </p:txBody>
      </p:sp>
    </p:spTree>
    <p:extLst>
      <p:ext uri="{BB962C8B-B14F-4D97-AF65-F5344CB8AC3E}">
        <p14:creationId xmlns:p14="http://schemas.microsoft.com/office/powerpoint/2010/main" val="2558937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Actividad</a:t>
            </a:r>
            <a:endParaRPr lang="en-US" sz="2800" dirty="0"/>
          </a:p>
        </p:txBody>
      </p:sp>
      <p:sp>
        <p:nvSpPr>
          <p:cNvPr id="4" name="CuadroTexto 3">
            <a:extLst>
              <a:ext uri="{FF2B5EF4-FFF2-40B4-BE49-F238E27FC236}">
                <a16:creationId xmlns:a16="http://schemas.microsoft.com/office/drawing/2014/main" id="{552085B7-6A9B-BCF2-0D08-E1D03D19F91E}"/>
              </a:ext>
            </a:extLst>
          </p:cNvPr>
          <p:cNvSpPr txBox="1"/>
          <p:nvPr/>
        </p:nvSpPr>
        <p:spPr>
          <a:xfrm>
            <a:off x="1010826" y="1674674"/>
            <a:ext cx="9630898" cy="3693319"/>
          </a:xfrm>
          <a:prstGeom prst="rect">
            <a:avLst/>
          </a:prstGeom>
          <a:noFill/>
        </p:spPr>
        <p:txBody>
          <a:bodyPr wrap="square">
            <a:spAutoFit/>
          </a:bodyPr>
          <a:lstStyle/>
          <a:p>
            <a:pPr algn="just"/>
            <a:r>
              <a:rPr lang="es-ES" dirty="0"/>
              <a:t>Hitos de Inicio y Fin (</a:t>
            </a:r>
            <a:r>
              <a:rPr lang="es-ES" dirty="0" err="1"/>
              <a:t>Milestone</a:t>
            </a:r>
            <a:r>
              <a:rPr lang="es-ES" dirty="0"/>
              <a:t>) La palabra hito indica que la actividad marca el inicio o el fin de una fase principal del proyecto. Es recomendable que el inicio y el final del proyecto estén marcados por un hito, de manera que el diagrama de actividades (grafo del proyecto) constituya una red o malla cerrada.</a:t>
            </a:r>
          </a:p>
          <a:p>
            <a:pPr algn="just"/>
            <a:r>
              <a:rPr lang="es-ES" dirty="0"/>
              <a:t>• Pueden tener gastos, pero no costos basados en tiempo ni recursos atribuidos.</a:t>
            </a:r>
          </a:p>
          <a:p>
            <a:pPr algn="just"/>
            <a:r>
              <a:rPr lang="es-ES" dirty="0"/>
              <a:t>• No tienen duración.</a:t>
            </a:r>
          </a:p>
          <a:p>
            <a:pPr algn="just"/>
            <a:r>
              <a:rPr lang="es-ES" dirty="0"/>
              <a:t>• Un “hito de inicio” no tiene fecha de fin y un “hito de fin” no posee fecha de inicio. </a:t>
            </a:r>
          </a:p>
          <a:p>
            <a:pPr algn="just"/>
            <a:endParaRPr lang="es-ES" dirty="0"/>
          </a:p>
          <a:p>
            <a:pPr algn="just"/>
            <a:r>
              <a:rPr lang="es-ES" dirty="0"/>
              <a:t>Nivel de esfuerzo (</a:t>
            </a:r>
            <a:r>
              <a:rPr lang="es-ES" dirty="0" err="1"/>
              <a:t>Level</a:t>
            </a:r>
            <a:r>
              <a:rPr lang="es-ES" dirty="0"/>
              <a:t> </a:t>
            </a:r>
            <a:r>
              <a:rPr lang="es-ES" dirty="0" err="1"/>
              <a:t>Of</a:t>
            </a:r>
            <a:r>
              <a:rPr lang="es-ES" dirty="0"/>
              <a:t> </a:t>
            </a:r>
            <a:r>
              <a:rPr lang="es-ES" dirty="0" err="1"/>
              <a:t>Effort</a:t>
            </a:r>
            <a:r>
              <a:rPr lang="es-ES" dirty="0"/>
              <a:t>) Indica que la duración de la actividad depende de sus predecesoras y/o sucesoras. Actividades de este tipo no pueden tener restricciones y se consideran en curso. Estas actividades no generan un producto tangible que permita medirlas objetivamente. Generalmente se emplea este tipo de actividad cuando se habla de tareas de soporte para el proyecto, como trabajo administrativo, gerenciamiento de proyecto, enlace con el cliente, revisiones, reuniones, etc.</a:t>
            </a:r>
          </a:p>
        </p:txBody>
      </p:sp>
    </p:spTree>
    <p:extLst>
      <p:ext uri="{BB962C8B-B14F-4D97-AF65-F5344CB8AC3E}">
        <p14:creationId xmlns:p14="http://schemas.microsoft.com/office/powerpoint/2010/main" val="3655939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Actividad</a:t>
            </a:r>
            <a:endParaRPr lang="en-US" sz="2800" dirty="0"/>
          </a:p>
        </p:txBody>
      </p:sp>
      <p:sp>
        <p:nvSpPr>
          <p:cNvPr id="4" name="CuadroTexto 3">
            <a:extLst>
              <a:ext uri="{FF2B5EF4-FFF2-40B4-BE49-F238E27FC236}">
                <a16:creationId xmlns:a16="http://schemas.microsoft.com/office/drawing/2014/main" id="{552085B7-6A9B-BCF2-0D08-E1D03D19F91E}"/>
              </a:ext>
            </a:extLst>
          </p:cNvPr>
          <p:cNvSpPr txBox="1"/>
          <p:nvPr/>
        </p:nvSpPr>
        <p:spPr>
          <a:xfrm>
            <a:off x="1010826" y="1674674"/>
            <a:ext cx="9630898" cy="1754326"/>
          </a:xfrm>
          <a:prstGeom prst="rect">
            <a:avLst/>
          </a:prstGeom>
          <a:noFill/>
        </p:spPr>
        <p:txBody>
          <a:bodyPr wrap="square">
            <a:spAutoFit/>
          </a:bodyPr>
          <a:lstStyle/>
          <a:p>
            <a:pPr algn="just"/>
            <a:r>
              <a:rPr lang="es-ES" dirty="0"/>
              <a:t>Resumen EDT (WBS </a:t>
            </a:r>
            <a:r>
              <a:rPr lang="es-ES" dirty="0" err="1"/>
              <a:t>sumary</a:t>
            </a:r>
            <a:r>
              <a:rPr lang="es-ES" dirty="0"/>
              <a:t>) Este tipo de actividad es usado para resumir un nivel de la EDT-WBS, busca caracterizar un grupo de actividades que comparten un nivel común de EDT-WBS, las fechas calculadas en una actividad de resumen EDT (WBS </a:t>
            </a:r>
            <a:r>
              <a:rPr lang="es-ES" dirty="0" err="1"/>
              <a:t>Sumary</a:t>
            </a:r>
            <a:r>
              <a:rPr lang="es-ES" dirty="0"/>
              <a:t>) se basan en la fecha de inicio más pronta de las actividades del grupo y en la fecha más tardía de estas actividades. </a:t>
            </a:r>
          </a:p>
          <a:p>
            <a:pPr algn="just"/>
            <a:endParaRPr lang="es-ES" dirty="0"/>
          </a:p>
          <a:p>
            <a:pPr algn="just"/>
            <a:endParaRPr lang="es-ES" dirty="0"/>
          </a:p>
        </p:txBody>
      </p:sp>
      <p:pic>
        <p:nvPicPr>
          <p:cNvPr id="3" name="Imagen 2">
            <a:extLst>
              <a:ext uri="{FF2B5EF4-FFF2-40B4-BE49-F238E27FC236}">
                <a16:creationId xmlns:a16="http://schemas.microsoft.com/office/drawing/2014/main" id="{5CC5D3AD-0813-AB13-B4CC-061E4170C93B}"/>
              </a:ext>
            </a:extLst>
          </p:cNvPr>
          <p:cNvPicPr>
            <a:picLocks noChangeAspect="1"/>
          </p:cNvPicPr>
          <p:nvPr/>
        </p:nvPicPr>
        <p:blipFill rotWithShape="1">
          <a:blip r:embed="rId2"/>
          <a:srcRect l="1770" t="44023" r="31195" b="36207"/>
          <a:stretch/>
        </p:blipFill>
        <p:spPr>
          <a:xfrm>
            <a:off x="1009660" y="3383428"/>
            <a:ext cx="10171514" cy="1799898"/>
          </a:xfrm>
          <a:prstGeom prst="rect">
            <a:avLst/>
          </a:prstGeom>
        </p:spPr>
      </p:pic>
    </p:spTree>
    <p:extLst>
      <p:ext uri="{BB962C8B-B14F-4D97-AF65-F5344CB8AC3E}">
        <p14:creationId xmlns:p14="http://schemas.microsoft.com/office/powerpoint/2010/main" val="320227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15A954F-74C8-50F7-A43D-FF1AF1EB637A}"/>
              </a:ext>
            </a:extLst>
          </p:cNvPr>
          <p:cNvSpPr txBox="1"/>
          <p:nvPr/>
        </p:nvSpPr>
        <p:spPr>
          <a:xfrm>
            <a:off x="1010826" y="519108"/>
            <a:ext cx="6097314" cy="523220"/>
          </a:xfrm>
          <a:prstGeom prst="rect">
            <a:avLst/>
          </a:prstGeom>
          <a:noFill/>
        </p:spPr>
        <p:txBody>
          <a:bodyPr wrap="square">
            <a:spAutoFit/>
          </a:bodyPr>
          <a:lstStyle/>
          <a:p>
            <a:r>
              <a:rPr lang="en-US" sz="2800" dirty="0" err="1"/>
              <a:t>Tipos</a:t>
            </a:r>
            <a:r>
              <a:rPr lang="en-US" sz="2800" dirty="0"/>
              <a:t> de </a:t>
            </a:r>
            <a:r>
              <a:rPr lang="en-US" sz="2800" dirty="0" err="1"/>
              <a:t>Duracion</a:t>
            </a:r>
            <a:endParaRPr lang="en-US" sz="2800" dirty="0"/>
          </a:p>
        </p:txBody>
      </p:sp>
      <p:sp>
        <p:nvSpPr>
          <p:cNvPr id="4" name="CuadroTexto 3">
            <a:extLst>
              <a:ext uri="{FF2B5EF4-FFF2-40B4-BE49-F238E27FC236}">
                <a16:creationId xmlns:a16="http://schemas.microsoft.com/office/drawing/2014/main" id="{1BDE82BA-60E5-5235-26C5-8F42A42835CD}"/>
              </a:ext>
            </a:extLst>
          </p:cNvPr>
          <p:cNvSpPr txBox="1"/>
          <p:nvPr/>
        </p:nvSpPr>
        <p:spPr>
          <a:xfrm>
            <a:off x="1010826" y="1844677"/>
            <a:ext cx="9772787" cy="2031325"/>
          </a:xfrm>
          <a:prstGeom prst="rect">
            <a:avLst/>
          </a:prstGeom>
          <a:noFill/>
        </p:spPr>
        <p:txBody>
          <a:bodyPr wrap="square">
            <a:spAutoFit/>
          </a:bodyPr>
          <a:lstStyle/>
          <a:p>
            <a:pPr algn="just"/>
            <a:r>
              <a:rPr lang="es-ES" dirty="0"/>
              <a:t>Tipos de duración Unidades/Tiempo fijas </a:t>
            </a:r>
          </a:p>
          <a:p>
            <a:pPr algn="just"/>
            <a:endParaRPr lang="es-ES" dirty="0"/>
          </a:p>
          <a:p>
            <a:pPr algn="just"/>
            <a:r>
              <a:rPr lang="es-ES" dirty="0"/>
              <a:t>Indica que para la actividad seleccionada la productividad del recurso es constante, este tipo de duración se selecciona cuando la disponibilidad del recurso es el aspecto más importante del proyecto. Usaremos este tipo de duración cuando planeamos con actividades dependientes de recursos Entonces, si disminuimos la duración de la actividad disminuye el número de unidades generadas y si aumentamos el número de unidades, la duración aumenta. </a:t>
            </a:r>
            <a:endParaRPr lang="pt-BR" dirty="0"/>
          </a:p>
        </p:txBody>
      </p:sp>
      <p:pic>
        <p:nvPicPr>
          <p:cNvPr id="7" name="Imagen 6">
            <a:extLst>
              <a:ext uri="{FF2B5EF4-FFF2-40B4-BE49-F238E27FC236}">
                <a16:creationId xmlns:a16="http://schemas.microsoft.com/office/drawing/2014/main" id="{1FB40922-7641-B199-E1EB-299607F56174}"/>
              </a:ext>
            </a:extLst>
          </p:cNvPr>
          <p:cNvPicPr>
            <a:picLocks noChangeAspect="1"/>
          </p:cNvPicPr>
          <p:nvPr/>
        </p:nvPicPr>
        <p:blipFill rotWithShape="1">
          <a:blip r:embed="rId2"/>
          <a:srcRect l="44322" t="36437" r="38092" b="55934"/>
          <a:stretch/>
        </p:blipFill>
        <p:spPr>
          <a:xfrm>
            <a:off x="4082115" y="4303985"/>
            <a:ext cx="4027769" cy="1048408"/>
          </a:xfrm>
          <a:prstGeom prst="rect">
            <a:avLst/>
          </a:prstGeom>
        </p:spPr>
      </p:pic>
    </p:spTree>
    <p:extLst>
      <p:ext uri="{BB962C8B-B14F-4D97-AF65-F5344CB8AC3E}">
        <p14:creationId xmlns:p14="http://schemas.microsoft.com/office/powerpoint/2010/main" val="34272505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2385</Words>
  <Application>Microsoft Office PowerPoint</Application>
  <PresentationFormat>Panorámica</PresentationFormat>
  <Paragraphs>137</Paragraphs>
  <Slides>32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-apple-system</vt:lpstr>
      <vt:lpstr>Arial</vt:lpstr>
      <vt:lpstr>Calibri</vt:lpstr>
      <vt:lpstr>Calibri Light</vt:lpstr>
      <vt:lpstr>Prompt</vt:lpstr>
      <vt:lpstr>Tema de Office</vt:lpstr>
      <vt:lpstr>Presentación de PowerPoint</vt:lpstr>
      <vt:lpstr>Presentación de PowerPoint</vt:lpstr>
      <vt:lpstr>Módulo 4</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CARLOS</cp:lastModifiedBy>
  <cp:revision>21</cp:revision>
  <dcterms:created xsi:type="dcterms:W3CDTF">2022-04-19T18:02:09Z</dcterms:created>
  <dcterms:modified xsi:type="dcterms:W3CDTF">2023-10-11T00:20:37Z</dcterms:modified>
</cp:coreProperties>
</file>